
<file path=[Content_Types].xml><?xml version="1.0" encoding="utf-8"?>
<Types xmlns="http://schemas.openxmlformats.org/package/2006/content-types">
  <Default Extension="png" ContentType="image/png"/>
  <Default Extension="bin" ContentType="audio/unknown"/>
  <Default Extension="wmf" ContentType="image/x-wmf"/>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31.jpg" ContentType="image/jpg"/>
  <Override PartName="/ppt/media/image32.jpg" ContentType="image/jpg"/>
  <Override PartName="/ppt/media/image33.jpg" ContentType="image/jpg"/>
  <Override PartName="/ppt/media/image35.jpg" ContentType="image/jp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 id="2147483685" r:id="rId2"/>
    <p:sldMasterId id="2147483710" r:id="rId3"/>
    <p:sldMasterId id="2147483760" r:id="rId4"/>
    <p:sldMasterId id="2147483772" r:id="rId5"/>
    <p:sldMasterId id="2147483786" r:id="rId6"/>
  </p:sldMasterIdLst>
  <p:notesMasterIdLst>
    <p:notesMasterId r:id="rId40"/>
  </p:notesMasterIdLst>
  <p:handoutMasterIdLst>
    <p:handoutMasterId r:id="rId41"/>
  </p:handoutMasterIdLst>
  <p:sldIdLst>
    <p:sldId id="256" r:id="rId7"/>
    <p:sldId id="579" r:id="rId8"/>
    <p:sldId id="396" r:id="rId9"/>
    <p:sldId id="473" r:id="rId10"/>
    <p:sldId id="349" r:id="rId11"/>
    <p:sldId id="354" r:id="rId12"/>
    <p:sldId id="411" r:id="rId13"/>
    <p:sldId id="257" r:id="rId14"/>
    <p:sldId id="258" r:id="rId15"/>
    <p:sldId id="412" r:id="rId16"/>
    <p:sldId id="265" r:id="rId17"/>
    <p:sldId id="259" r:id="rId18"/>
    <p:sldId id="261" r:id="rId19"/>
    <p:sldId id="262" r:id="rId20"/>
    <p:sldId id="263" r:id="rId21"/>
    <p:sldId id="266" r:id="rId22"/>
    <p:sldId id="267" r:id="rId23"/>
    <p:sldId id="355" r:id="rId24"/>
    <p:sldId id="413" r:id="rId25"/>
    <p:sldId id="562" r:id="rId26"/>
    <p:sldId id="567" r:id="rId27"/>
    <p:sldId id="568" r:id="rId28"/>
    <p:sldId id="426" r:id="rId29"/>
    <p:sldId id="508" r:id="rId30"/>
    <p:sldId id="574" r:id="rId31"/>
    <p:sldId id="445" r:id="rId32"/>
    <p:sldId id="578" r:id="rId33"/>
    <p:sldId id="559" r:id="rId34"/>
    <p:sldId id="565" r:id="rId35"/>
    <p:sldId id="361" r:id="rId36"/>
    <p:sldId id="351" r:id="rId37"/>
    <p:sldId id="353" r:id="rId38"/>
    <p:sldId id="278" r:id="rId39"/>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1pPr>
    <a:lvl2pPr marL="4572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2pPr>
    <a:lvl3pPr marL="9144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3pPr>
    <a:lvl4pPr marL="13716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4pPr>
    <a:lvl5pPr marL="18288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5pPr>
    <a:lvl6pPr marL="2286000" algn="l" defTabSz="914400" rtl="0" eaLnBrk="1" latinLnBrk="0" hangingPunct="1">
      <a:defRPr kern="1200">
        <a:solidFill>
          <a:schemeClr val="tx1"/>
        </a:solidFill>
        <a:latin typeface="Calibri" charset="0"/>
        <a:ea typeface="ＭＳ Ｐゴシック" charset="-128"/>
        <a:cs typeface="+mn-cs"/>
      </a:defRPr>
    </a:lvl6pPr>
    <a:lvl7pPr marL="2743200" algn="l" defTabSz="914400" rtl="0" eaLnBrk="1" latinLnBrk="0" hangingPunct="1">
      <a:defRPr kern="1200">
        <a:solidFill>
          <a:schemeClr val="tx1"/>
        </a:solidFill>
        <a:latin typeface="Calibri" charset="0"/>
        <a:ea typeface="ＭＳ Ｐゴシック" charset="-128"/>
        <a:cs typeface="+mn-cs"/>
      </a:defRPr>
    </a:lvl7pPr>
    <a:lvl8pPr marL="3200400" algn="l" defTabSz="914400" rtl="0" eaLnBrk="1" latinLnBrk="0" hangingPunct="1">
      <a:defRPr kern="1200">
        <a:solidFill>
          <a:schemeClr val="tx1"/>
        </a:solidFill>
        <a:latin typeface="Calibri" charset="0"/>
        <a:ea typeface="ＭＳ Ｐゴシック" charset="-128"/>
        <a:cs typeface="+mn-cs"/>
      </a:defRPr>
    </a:lvl8pPr>
    <a:lvl9pPr marL="3657600" algn="l" defTabSz="914400" rtl="0" eaLnBrk="1" latinLnBrk="0" hangingPunct="1">
      <a:defRPr kern="1200">
        <a:solidFill>
          <a:schemeClr val="tx1"/>
        </a:solidFill>
        <a:latin typeface="Calibri" charset="0"/>
        <a:ea typeface="ＭＳ Ｐゴシック" charset="-128"/>
        <a:cs typeface="+mn-cs"/>
      </a:defRPr>
    </a:lvl9pPr>
  </p:defaultTextStyle>
  <p:extLst>
    <p:ext uri="{521415D9-36F7-43E2-AB2F-B90AF26B5E84}">
      <p14:sectionLst xmlns:p14="http://schemas.microsoft.com/office/powerpoint/2010/main">
        <p14:section name="Default Section" id="{31E47E56-D1D2-7B41-8018-E3AAA82F3547}">
          <p14:sldIdLst>
            <p14:sldId id="256"/>
            <p14:sldId id="579"/>
            <p14:sldId id="396"/>
            <p14:sldId id="473"/>
            <p14:sldId id="349"/>
            <p14:sldId id="354"/>
            <p14:sldId id="411"/>
            <p14:sldId id="257"/>
            <p14:sldId id="258"/>
            <p14:sldId id="412"/>
            <p14:sldId id="265"/>
            <p14:sldId id="259"/>
            <p14:sldId id="261"/>
            <p14:sldId id="262"/>
            <p14:sldId id="263"/>
            <p14:sldId id="266"/>
            <p14:sldId id="267"/>
            <p14:sldId id="355"/>
            <p14:sldId id="413"/>
            <p14:sldId id="562"/>
            <p14:sldId id="567"/>
            <p14:sldId id="568"/>
            <p14:sldId id="426"/>
            <p14:sldId id="508"/>
            <p14:sldId id="574"/>
            <p14:sldId id="445"/>
            <p14:sldId id="578"/>
            <p14:sldId id="559"/>
            <p14:sldId id="565"/>
            <p14:sldId id="361"/>
            <p14:sldId id="351"/>
            <p14:sldId id="353"/>
            <p14:sldId id="278"/>
          </p14:sldIdLst>
        </p14:section>
        <p14:section name="Untitled Section" id="{A8FC178E-7EBD-AE4D-9D15-E3E8C88FF49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Linden" initials="SL" lastIdx="1" clrIdx="0">
    <p:extLst>
      <p:ext uri="{19B8F6BF-5375-455C-9EA6-DF929625EA0E}">
        <p15:presenceInfo xmlns:p15="http://schemas.microsoft.com/office/powerpoint/2012/main" userId="S-1-5-21-2265837169-2320977371-3061747733-7390" providerId="AD"/>
      </p:ext>
    </p:extLst>
  </p:cmAuthor>
  <p:cmAuthor id="2" name="Margaret Jaco" initials="MJ" lastIdx="3" clrIdx="1">
    <p:extLst>
      <p:ext uri="{19B8F6BF-5375-455C-9EA6-DF929625EA0E}">
        <p15:presenceInfo xmlns:p15="http://schemas.microsoft.com/office/powerpoint/2012/main" userId="S-1-5-21-2265837169-2320977371-3061747733-15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54A2"/>
    <a:srgbClr val="FF2F92"/>
    <a:srgbClr val="005493"/>
    <a:srgbClr val="F4EBDC"/>
    <a:srgbClr val="609BCD"/>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9"/>
    <p:restoredTop sz="59927" autoAdjust="0"/>
  </p:normalViewPr>
  <p:slideViewPr>
    <p:cSldViewPr snapToGrid="0" snapToObjects="1">
      <p:cViewPr varScale="1">
        <p:scale>
          <a:sx n="66" d="100"/>
          <a:sy n="66" d="100"/>
        </p:scale>
        <p:origin x="2892"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dirty="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263BC66D-BBBF-0B46-9964-8BF042D53C0C}" type="datetimeFigureOut">
              <a:rPr lang="en-US" altLang="x-none"/>
              <a:pPr>
                <a:defRPr/>
              </a:pPr>
              <a:t>9/21/2018</a:t>
            </a:fld>
            <a:endParaRPr lang="en-US" altLang="x-none"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dirty="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91D4225-98AB-D84E-B0D1-4F3B225430F2}" type="slidenum">
              <a:rPr lang="en-US" altLang="x-none"/>
              <a:pPr>
                <a:defRPr/>
              </a:pPr>
              <a:t>‹#›</a:t>
            </a:fld>
            <a:endParaRPr lang="en-US" altLang="x-none"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dirty="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50B06820-828C-6047-BBDE-39B62D88D6DF}" type="datetimeFigureOut">
              <a:rPr lang="en-US" altLang="x-none"/>
              <a:pPr>
                <a:defRPr/>
              </a:pPr>
              <a:t>9/21/2018</a:t>
            </a:fld>
            <a:endParaRPr lang="en-US" altLang="x-non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dirty="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746414A9-F5CF-544C-B3AC-3752E3C89A3F}" type="slidenum">
              <a:rPr lang="en-US" altLang="x-none"/>
              <a:pPr>
                <a:defRPr/>
              </a:pPr>
              <a:t>‹#›</a:t>
            </a:fld>
            <a:endParaRPr lang="en-US" altLang="x-none" dirty="0"/>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bhthechange.or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myself.</a:t>
            </a:r>
          </a:p>
        </p:txBody>
      </p:sp>
      <p:sp>
        <p:nvSpPr>
          <p:cNvPr id="4" name="Slide Number Placeholder 3"/>
          <p:cNvSpPr>
            <a:spLocks noGrp="1"/>
          </p:cNvSpPr>
          <p:nvPr>
            <p:ph type="sldNum" sz="quarter" idx="5"/>
          </p:nvPr>
        </p:nvSpPr>
        <p:spPr/>
        <p:txBody>
          <a:bodyPr/>
          <a:lstStyle/>
          <a:p>
            <a:pPr>
              <a:defRPr/>
            </a:pPr>
            <a:fld id="{746414A9-F5CF-544C-B3AC-3752E3C89A3F}" type="slidenum">
              <a:rPr lang="en-US" altLang="x-none" smtClean="0"/>
              <a:pPr>
                <a:defRPr/>
              </a:pPr>
              <a:t>1</a:t>
            </a:fld>
            <a:endParaRPr lang="en-US" altLang="x-none" dirty="0"/>
          </a:p>
        </p:txBody>
      </p:sp>
    </p:spTree>
    <p:extLst>
      <p:ext uri="{BB962C8B-B14F-4D97-AF65-F5344CB8AC3E}">
        <p14:creationId xmlns:p14="http://schemas.microsoft.com/office/powerpoint/2010/main" val="2868844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63C6BFB4-B1A3-45A4-9C10-0F7AFF65BE2B}"/>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30CBDA0A-E554-4974-B6DE-CF47A759D149}"/>
              </a:ext>
            </a:extLst>
          </p:cNvPr>
          <p:cNvSpPr>
            <a:spLocks noGrp="1" noChangeArrowheads="1"/>
          </p:cNvSpPr>
          <p:nvPr>
            <p:ph type="body" idx="1"/>
          </p:nvPr>
        </p:nvSpPr>
        <p:spPr>
          <a:noFill/>
        </p:spPr>
        <p:txBody>
          <a:bodyPr/>
          <a:lstStyle/>
          <a:p>
            <a:endParaRPr lang="en-US" altLang="en-US"/>
          </a:p>
        </p:txBody>
      </p:sp>
      <p:sp>
        <p:nvSpPr>
          <p:cNvPr id="16388" name="Slide Number Placeholder 3">
            <a:extLst>
              <a:ext uri="{FF2B5EF4-FFF2-40B4-BE49-F238E27FC236}">
                <a16:creationId xmlns:a16="http://schemas.microsoft.com/office/drawing/2014/main" id="{D2E9204E-8C5C-430A-9D41-78015CB91254}"/>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3CA5C78-2A31-47E0-92B0-73D7ABBC1FE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325B7593-698E-4C23-8A68-262AE1ED64F9}"/>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DABA890A-336A-458C-9D6E-316FCF09ED54}"/>
              </a:ext>
            </a:extLst>
          </p:cNvPr>
          <p:cNvSpPr>
            <a:spLocks noGrp="1" noChangeArrowheads="1"/>
          </p:cNvSpPr>
          <p:nvPr>
            <p:ph type="body" idx="1"/>
          </p:nvPr>
        </p:nvSpPr>
        <p:spPr>
          <a:noFill/>
        </p:spPr>
        <p:txBody>
          <a:bodyPr/>
          <a:lstStyle/>
          <a:p>
            <a:endParaRPr lang="en-US" altLang="en-US"/>
          </a:p>
        </p:txBody>
      </p:sp>
      <p:sp>
        <p:nvSpPr>
          <p:cNvPr id="18436" name="Slide Number Placeholder 3">
            <a:extLst>
              <a:ext uri="{FF2B5EF4-FFF2-40B4-BE49-F238E27FC236}">
                <a16:creationId xmlns:a16="http://schemas.microsoft.com/office/drawing/2014/main" id="{EE35EF26-B3F5-4FDD-8BD1-F11F39AF2E02}"/>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C33EFEC-6A03-45C0-8AA7-AD7184CD268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Lower rates of breast-conserving treatment vs. mastectomy</a:t>
            </a:r>
          </a:p>
          <a:p>
            <a:pPr>
              <a:buFontTx/>
              <a:buChar char="-"/>
            </a:pPr>
            <a:r>
              <a:rPr lang="en-US" dirty="0"/>
              <a:t> Lower rates of chemotherapy and radiation for many cancers</a:t>
            </a:r>
          </a:p>
          <a:p>
            <a:pPr>
              <a:buFontTx/>
              <a:buChar char="-"/>
            </a:pPr>
            <a:r>
              <a:rPr lang="en-US" dirty="0"/>
              <a:t> More research needed to identify which patients vulnerable to poor outcomes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40D96-4704-4BA2-BFF9-E62243A5F6F3}"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802580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Discuss what we did in this case and</a:t>
            </a:r>
            <a:r>
              <a:rPr lang="en-US" baseline="0" dirty="0"/>
              <a:t> how it might be extended/disseminated acknowledging differences in resources and access to services in different systems of care.  (always have a patient and an oncologist)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40D96-4704-4BA2-BFF9-E62243A5F6F3}"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046990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46414A9-F5CF-544C-B3AC-3752E3C89A3F}" type="slidenum">
              <a:rPr lang="en-US" altLang="x-none" smtClean="0"/>
              <a:pPr>
                <a:defRPr/>
              </a:pPr>
              <a:t>30</a:t>
            </a:fld>
            <a:endParaRPr lang="en-US" altLang="x-none" dirty="0"/>
          </a:p>
        </p:txBody>
      </p:sp>
    </p:spTree>
    <p:extLst>
      <p:ext uri="{BB962C8B-B14F-4D97-AF65-F5344CB8AC3E}">
        <p14:creationId xmlns:p14="http://schemas.microsoft.com/office/powerpoint/2010/main" val="319269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buSzPct val="25000"/>
            </a:pPr>
            <a:r>
              <a:rPr lang="en-US" altLang="en-US" dirty="0">
                <a:solidFill>
                  <a:srgbClr val="000000"/>
                </a:solidFill>
                <a:sym typeface="Calibri" panose="020F0502020204030204" pitchFamily="34" charset="0"/>
              </a:rPr>
              <a:t>Before we begin, I would like to cover a few housekeeping notes. Today’s webinar IS being recorded and all participants are currently in listen only mode. You can find the call-in number for the webinar on the right-hand side of your screen. </a:t>
            </a:r>
            <a:r>
              <a:rPr lang="en-US" altLang="en-US" b="1" dirty="0">
                <a:solidFill>
                  <a:srgbClr val="000000"/>
                </a:solidFill>
                <a:sym typeface="Calibri" panose="020F0502020204030204" pitchFamily="34" charset="0"/>
              </a:rPr>
              <a:t>Please make sure to enter your Audio Pin also provided with your call-in information in the </a:t>
            </a:r>
            <a:r>
              <a:rPr lang="en-US" altLang="en-US" b="1" dirty="0" err="1">
                <a:solidFill>
                  <a:srgbClr val="000000"/>
                </a:solidFill>
                <a:sym typeface="Calibri" panose="020F0502020204030204" pitchFamily="34" charset="0"/>
              </a:rPr>
              <a:t>GoToWebinar</a:t>
            </a:r>
            <a:r>
              <a:rPr lang="en-US" altLang="en-US" b="1" dirty="0">
                <a:solidFill>
                  <a:srgbClr val="000000"/>
                </a:solidFill>
                <a:sym typeface="Calibri" panose="020F0502020204030204" pitchFamily="34" charset="0"/>
              </a:rPr>
              <a:t> window</a:t>
            </a:r>
            <a:r>
              <a:rPr lang="en-US" altLang="en-US" dirty="0">
                <a:solidFill>
                  <a:srgbClr val="000000"/>
                </a:solidFill>
                <a:sym typeface="Calibri" panose="020F0502020204030204" pitchFamily="34" charset="0"/>
              </a:rPr>
              <a:t>. You may enter your Audio Pin at any time during today’s session by pressing POUND (#) followed by the audio pin number, and then pressing POUND again. Entering your audio pin is the only way that we will be able to unmute your line. During the Q&amp;A after the presentations, please use the “raising hand” icon and we will unmute you. Alternatively, questions can also be submitted throughout the webinar by typing your question into the dialogue box to the right of your screen and sending it to the organizer.   We’ll answer as many of your questions as time allows.  </a:t>
            </a:r>
          </a:p>
          <a:p>
            <a:pPr>
              <a:spcBef>
                <a:spcPct val="0"/>
              </a:spcBef>
              <a:buSzPct val="25000"/>
            </a:pPr>
            <a:endParaRPr lang="en-US" altLang="en-US" dirty="0">
              <a:solidFill>
                <a:srgbClr val="000000"/>
              </a:solidFill>
              <a:sym typeface="Calibri" panose="020F0502020204030204" pitchFamily="34" charset="0"/>
            </a:endParaRPr>
          </a:p>
          <a:p>
            <a:pPr>
              <a:spcBef>
                <a:spcPct val="0"/>
              </a:spcBef>
              <a:buSzPct val="25000"/>
            </a:pPr>
            <a:r>
              <a:rPr lang="en-US" altLang="en-US" dirty="0">
                <a:solidFill>
                  <a:srgbClr val="000000"/>
                </a:solidFill>
                <a:sym typeface="Calibri" panose="020F0502020204030204" pitchFamily="34" charset="0"/>
              </a:rPr>
              <a:t>Following the webinar, we invite you to please complete a short survey. An audio version of the entire webinar and a PDF of the presentation will be emailed to you by early next week.</a:t>
            </a:r>
          </a:p>
          <a:p>
            <a:pPr>
              <a:spcBef>
                <a:spcPct val="0"/>
              </a:spcBef>
              <a:buSzPct val="25000"/>
            </a:pPr>
            <a:endParaRPr lang="en-US" altLang="en-US" dirty="0">
              <a:solidFill>
                <a:srgbClr val="000000"/>
              </a:solidFill>
              <a:sym typeface="Calibri" panose="020F0502020204030204" pitchFamily="34" charset="0"/>
            </a:endParaRPr>
          </a:p>
          <a:p>
            <a:pPr>
              <a:spcBef>
                <a:spcPct val="0"/>
              </a:spcBef>
              <a:buSzPct val="25000"/>
            </a:pPr>
            <a:r>
              <a:rPr lang="en-US" altLang="en-US" dirty="0">
                <a:solidFill>
                  <a:srgbClr val="000000"/>
                </a:solidFill>
                <a:sym typeface="Calibri" panose="020F0502020204030204" pitchFamily="34" charset="0"/>
              </a:rPr>
              <a:t>If at any point during the webinar you experience technical difficulties, please call Citrix tech support at 888.259.8414.</a:t>
            </a:r>
          </a:p>
          <a:p>
            <a:endParaRPr lang="en-US" dirty="0"/>
          </a:p>
        </p:txBody>
      </p:sp>
      <p:sp>
        <p:nvSpPr>
          <p:cNvPr id="4" name="Slide Number Placeholder 3"/>
          <p:cNvSpPr>
            <a:spLocks noGrp="1"/>
          </p:cNvSpPr>
          <p:nvPr>
            <p:ph type="sldNum" sz="quarter" idx="5"/>
          </p:nvPr>
        </p:nvSpPr>
        <p:spPr/>
        <p:txBody>
          <a:bodyPr/>
          <a:lstStyle/>
          <a:p>
            <a:pPr>
              <a:defRPr/>
            </a:pPr>
            <a:fld id="{746414A9-F5CF-544C-B3AC-3752E3C89A3F}" type="slidenum">
              <a:rPr lang="en-US" altLang="x-none" smtClean="0"/>
              <a:pPr>
                <a:defRPr/>
              </a:pPr>
              <a:t>2</a:t>
            </a:fld>
            <a:endParaRPr lang="en-US" altLang="x-none" dirty="0"/>
          </a:p>
        </p:txBody>
      </p:sp>
    </p:spTree>
    <p:extLst>
      <p:ext uri="{BB962C8B-B14F-4D97-AF65-F5344CB8AC3E}">
        <p14:creationId xmlns:p14="http://schemas.microsoft.com/office/powerpoint/2010/main" val="2603027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600"/>
              </a:spcBef>
              <a:spcAft>
                <a:spcPts val="6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Before passing it on to our Speakers, I’d like to provide a brief overview of the National Behavioral Health Network for Tobacco &amp; Cancer Control.</a:t>
            </a:r>
          </a:p>
          <a:p>
            <a:pPr marL="0" marR="0">
              <a:lnSpc>
                <a:spcPct val="115000"/>
              </a:lnSpc>
              <a:spcBef>
                <a:spcPts val="600"/>
              </a:spcBef>
              <a:spcAft>
                <a:spcPts val="6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600"/>
              </a:spcBef>
              <a:spcAft>
                <a:spcPts val="6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National Network is a 5-year program operated by the National Council for Behavioral Health. Jointly funded by CDC’s Office on Smoking &amp; Health and Division of Cancer Prevention and Control, the Network focuses on providing its members with resources to support their efforts in eliminating cancer and tobacco disparities among people with mental illnesses and addictions. Visit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www.BHtheChange.org</a:t>
            </a:r>
            <a:r>
              <a:rPr lang="en-US" sz="1200" dirty="0">
                <a:effectLst/>
                <a:latin typeface="Calibri" panose="020F0502020204030204" pitchFamily="34" charset="0"/>
                <a:ea typeface="Calibri" panose="020F0502020204030204" pitchFamily="34" charset="0"/>
                <a:cs typeface="Times New Roman" panose="02020603050405020304" pitchFamily="18" charset="0"/>
              </a:rPr>
              <a:t> and Join the network for free and gain access to resources like: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600"/>
              </a:spcBef>
              <a:spcAft>
                <a:spcPts val="600"/>
              </a:spcAft>
              <a:buFont typeface="Calibri" panose="020F050202020403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Communities of practice focused on helping your organization, state, tribe, or territory better target your cancer and tobacco efforts to your behavioral health populations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600"/>
              </a:spcBef>
              <a:spcAft>
                <a:spcPts val="600"/>
              </a:spcAft>
              <a:buFont typeface="Calibri" panose="020F050202020403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listserve</a:t>
            </a:r>
            <a:r>
              <a:rPr lang="en-US" sz="1200" dirty="0">
                <a:effectLst/>
                <a:latin typeface="Calibri" panose="020F0502020204030204" pitchFamily="34" charset="0"/>
                <a:ea typeface="Calibri" panose="020F0502020204030204" pitchFamily="34" charset="0"/>
                <a:cs typeface="Times New Roman" panose="02020603050405020304" pitchFamily="18" charset="0"/>
              </a:rPr>
              <a:t> that provides timely access the latest and greatest news and other resources;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600"/>
              </a:spcBef>
              <a:spcAft>
                <a:spcPts val="600"/>
              </a:spcAft>
              <a:buFont typeface="Calibri" panose="020F050202020403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Webinars and presentations, like today’s;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600"/>
              </a:spcBef>
              <a:spcAft>
                <a:spcPts val="600"/>
              </a:spcAft>
              <a:buFont typeface="Calibri" panose="020F050202020403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And more!</a:t>
            </a:r>
          </a:p>
          <a:p>
            <a:pPr marL="342900" marR="0" lvl="0" indent="-342900">
              <a:lnSpc>
                <a:spcPct val="115000"/>
              </a:lnSpc>
              <a:spcBef>
                <a:spcPts val="600"/>
              </a:spcBef>
              <a:spcAft>
                <a:spcPts val="600"/>
              </a:spcAft>
              <a:buFont typeface="Calibri" panose="020F0502020204030204" pitchFamily="34" charset="0"/>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600"/>
              </a:spcBef>
              <a:spcAft>
                <a:spcPts val="600"/>
              </a:spcAft>
              <a:buFont typeface="Calibri" panose="020F0502020204030204" pitchFamily="34" charset="0"/>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600"/>
              </a:spcBef>
              <a:spcAft>
                <a:spcPts val="600"/>
              </a:spcAft>
              <a:buFont typeface="Calibri" panose="020F0502020204030204" pitchFamily="34" charset="0"/>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I’ll now pass things off to Rachel.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BE6C6D5-D962-427E-91AE-3243D5A1744F}"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199327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46414A9-F5CF-544C-B3AC-3752E3C89A3F}" type="slidenum">
              <a:rPr lang="en-US" altLang="x-none" smtClean="0"/>
              <a:pPr>
                <a:defRPr/>
              </a:pPr>
              <a:t>4</a:t>
            </a:fld>
            <a:endParaRPr lang="en-US" altLang="x-none" dirty="0"/>
          </a:p>
        </p:txBody>
      </p:sp>
    </p:spTree>
    <p:extLst>
      <p:ext uri="{BB962C8B-B14F-4D97-AF65-F5344CB8AC3E}">
        <p14:creationId xmlns:p14="http://schemas.microsoft.com/office/powerpoint/2010/main" val="3296754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46414A9-F5CF-544C-B3AC-3752E3C89A3F}" type="slidenum">
              <a:rPr lang="en-US" altLang="x-none" smtClean="0"/>
              <a:pPr>
                <a:defRPr/>
              </a:pPr>
              <a:t>5</a:t>
            </a:fld>
            <a:endParaRPr lang="en-US" altLang="x-none" dirty="0"/>
          </a:p>
        </p:txBody>
      </p:sp>
    </p:spTree>
    <p:extLst>
      <p:ext uri="{BB962C8B-B14F-4D97-AF65-F5344CB8AC3E}">
        <p14:creationId xmlns:p14="http://schemas.microsoft.com/office/powerpoint/2010/main" val="722353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3A06A217-F48A-4E5C-A871-0BE36FBB0527}"/>
              </a:ext>
            </a:extLst>
          </p:cNvPr>
          <p:cNvSpPr>
            <a:spLocks noGrp="1" noRot="1" noChangeAspect="1" noChangeArrowheads="1" noTextEdit="1"/>
          </p:cNvSpPr>
          <p:nvPr>
            <p:ph type="sldImg"/>
          </p:nvPr>
        </p:nvSpPr>
        <p:spPr>
          <a:ln/>
        </p:spPr>
      </p:sp>
      <p:sp>
        <p:nvSpPr>
          <p:cNvPr id="6147" name="Notes Placeholder 2">
            <a:extLst>
              <a:ext uri="{FF2B5EF4-FFF2-40B4-BE49-F238E27FC236}">
                <a16:creationId xmlns:a16="http://schemas.microsoft.com/office/drawing/2014/main" id="{0D93592D-4944-4C79-8E4D-5D94B93A563F}"/>
              </a:ext>
            </a:extLst>
          </p:cNvPr>
          <p:cNvSpPr>
            <a:spLocks noGrp="1" noChangeArrowheads="1"/>
          </p:cNvSpPr>
          <p:nvPr>
            <p:ph type="body" idx="1"/>
          </p:nvPr>
        </p:nvSpPr>
        <p:spPr>
          <a:noFill/>
        </p:spPr>
        <p:txBody>
          <a:bodyPr/>
          <a:lstStyle/>
          <a:p>
            <a:endParaRPr lang="en-US" altLang="en-US"/>
          </a:p>
        </p:txBody>
      </p:sp>
      <p:sp>
        <p:nvSpPr>
          <p:cNvPr id="6148" name="Slide Number Placeholder 3">
            <a:extLst>
              <a:ext uri="{FF2B5EF4-FFF2-40B4-BE49-F238E27FC236}">
                <a16:creationId xmlns:a16="http://schemas.microsoft.com/office/drawing/2014/main" id="{A14BE4E0-72D0-43A9-BB27-A96B20D2251C}"/>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FA8244C-DA88-49D3-BA83-15BD2D776E0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FE2836BF-7B2E-4FFC-BCBE-54E124783041}"/>
              </a:ext>
            </a:extLst>
          </p:cNvPr>
          <p:cNvSpPr>
            <a:spLocks noGrp="1" noRot="1" noChangeAspect="1" noChangeArrowheads="1" noTextEdit="1"/>
          </p:cNvSpPr>
          <p:nvPr>
            <p:ph type="sldImg"/>
          </p:nvPr>
        </p:nvSpPr>
        <p:spPr>
          <a:ln/>
        </p:spPr>
      </p:sp>
      <p:sp>
        <p:nvSpPr>
          <p:cNvPr id="8195" name="Notes Placeholder 2">
            <a:extLst>
              <a:ext uri="{FF2B5EF4-FFF2-40B4-BE49-F238E27FC236}">
                <a16:creationId xmlns:a16="http://schemas.microsoft.com/office/drawing/2014/main" id="{DC17E71C-7209-41BD-B0DF-0E122F9A5642}"/>
              </a:ext>
            </a:extLst>
          </p:cNvPr>
          <p:cNvSpPr>
            <a:spLocks noGrp="1" noChangeArrowheads="1"/>
          </p:cNvSpPr>
          <p:nvPr>
            <p:ph type="body" idx="1"/>
          </p:nvPr>
        </p:nvSpPr>
        <p:spPr>
          <a:noFill/>
        </p:spPr>
        <p:txBody>
          <a:bodyPr/>
          <a:lstStyle/>
          <a:p>
            <a:endParaRPr lang="en-US" altLang="en-US"/>
          </a:p>
        </p:txBody>
      </p:sp>
      <p:sp>
        <p:nvSpPr>
          <p:cNvPr id="8196" name="Slide Number Placeholder 3">
            <a:extLst>
              <a:ext uri="{FF2B5EF4-FFF2-40B4-BE49-F238E27FC236}">
                <a16:creationId xmlns:a16="http://schemas.microsoft.com/office/drawing/2014/main" id="{685FF2E0-4DEB-441F-86AF-C65C5F6A2769}"/>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4018B59-62F0-4514-819D-285315B5102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9B334CCA-4352-409A-AAFB-F14754623676}"/>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8090908B-E1FC-479F-B504-20FC077A52ED}"/>
              </a:ext>
            </a:extLst>
          </p:cNvPr>
          <p:cNvSpPr>
            <a:spLocks noGrp="1" noChangeArrowheads="1"/>
          </p:cNvSpPr>
          <p:nvPr>
            <p:ph type="body" idx="1"/>
          </p:nvPr>
        </p:nvSpPr>
        <p:spPr>
          <a:noFill/>
        </p:spPr>
        <p:txBody>
          <a:bodyPr/>
          <a:lstStyle/>
          <a:p>
            <a:endParaRPr lang="en-US" altLang="en-US"/>
          </a:p>
        </p:txBody>
      </p:sp>
      <p:sp>
        <p:nvSpPr>
          <p:cNvPr id="10244" name="Slide Number Placeholder 3">
            <a:extLst>
              <a:ext uri="{FF2B5EF4-FFF2-40B4-BE49-F238E27FC236}">
                <a16:creationId xmlns:a16="http://schemas.microsoft.com/office/drawing/2014/main" id="{3638DADD-3A11-4B30-A913-0700DBF60A1F}"/>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5E33E01-84F7-4EC0-AA50-C7B7BB249DB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2DBA7D1B-CA32-4F3B-A0BF-AEF8616B5892}"/>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16DA4212-257F-4AEC-818D-5E06E8B0EB7B}"/>
              </a:ext>
            </a:extLst>
          </p:cNvPr>
          <p:cNvSpPr>
            <a:spLocks noGrp="1" noChangeArrowheads="1"/>
          </p:cNvSpPr>
          <p:nvPr>
            <p:ph type="body" idx="1"/>
          </p:nvPr>
        </p:nvSpPr>
        <p:spPr>
          <a:noFill/>
        </p:spPr>
        <p:txBody>
          <a:bodyPr/>
          <a:lstStyle/>
          <a:p>
            <a:endParaRPr lang="en-US" altLang="en-US"/>
          </a:p>
        </p:txBody>
      </p:sp>
      <p:sp>
        <p:nvSpPr>
          <p:cNvPr id="13316" name="Slide Number Placeholder 3">
            <a:extLst>
              <a:ext uri="{FF2B5EF4-FFF2-40B4-BE49-F238E27FC236}">
                <a16:creationId xmlns:a16="http://schemas.microsoft.com/office/drawing/2014/main" id="{4DCFC515-AC81-4D40-8ADA-FE31458C8900}"/>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023EAEB-FF84-49BD-9085-E7ADA301B10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NBHN_ppt_cvr_temp.wmf"/>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4974" y="534315"/>
            <a:ext cx="8234052" cy="3351886"/>
          </a:xfrm>
        </p:spPr>
        <p:txBody>
          <a:bodyPr>
            <a:normAutofit/>
          </a:bodyPr>
          <a:lstStyle>
            <a:lvl1pPr algn="ctr">
              <a:defRPr sz="4400">
                <a:solidFill>
                  <a:srgbClr val="0854A2"/>
                </a:solidFill>
              </a:defRPr>
            </a:lvl1pPr>
          </a:lstStyle>
          <a:p>
            <a:r>
              <a:rPr lang="en-US" dirty="0"/>
              <a:t>Click to edit Master title style</a:t>
            </a:r>
          </a:p>
        </p:txBody>
      </p:sp>
      <p:sp>
        <p:nvSpPr>
          <p:cNvPr id="3" name="Subtitle 2"/>
          <p:cNvSpPr>
            <a:spLocks noGrp="1"/>
          </p:cNvSpPr>
          <p:nvPr>
            <p:ph type="subTitle" idx="1"/>
          </p:nvPr>
        </p:nvSpPr>
        <p:spPr>
          <a:xfrm>
            <a:off x="555649" y="5141806"/>
            <a:ext cx="8032702" cy="1486787"/>
          </a:xfrm>
        </p:spPr>
        <p:txBody>
          <a:bodyPr anchor="ctr">
            <a:normAutofit/>
          </a:bodyPr>
          <a:lstStyle>
            <a:lvl1pPr marL="0" indent="0" algn="ctr">
              <a:buNone/>
              <a:defRPr sz="24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059080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pPr>
            <a:fld id="{C5A4C241-597D-436C-8F90-38971DA4F3F1}" type="datetimeFigureOut">
              <a:rPr lang="en-US" smtClean="0">
                <a:solidFill>
                  <a:prstClr val="black"/>
                </a:solidFill>
                <a:latin typeface="Calibri"/>
                <a:ea typeface=""/>
              </a:rPr>
              <a:pPr defTabSz="914400" eaLnBrk="1" fontAlgn="auto" hangingPunct="1">
                <a:spcBef>
                  <a:spcPts val="0"/>
                </a:spcBef>
                <a:spcAft>
                  <a:spcPts val="0"/>
                </a:spcAft>
              </a:pPr>
              <a:t>9/21/2018</a:t>
            </a:fld>
            <a:endParaRPr lang="en-US" dirty="0">
              <a:solidFill>
                <a:prstClr val="black"/>
              </a:solidFill>
              <a:latin typeface="Calibri"/>
              <a:ea typeface=""/>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pPr>
            <a:endParaRPr lang="en-US" dirty="0">
              <a:solidFill>
                <a:prstClr val="black"/>
              </a:solidFill>
              <a:latin typeface="Calibri"/>
              <a:ea typeface=""/>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pPr>
            <a:fld id="{42C15D11-7027-4474-9EA9-B9D7EEEC6F53}" type="slidenum">
              <a:rPr lang="en-US" smtClean="0">
                <a:solidFill>
                  <a:prstClr val="black"/>
                </a:solidFill>
                <a:latin typeface="Calibri"/>
                <a:ea typeface=""/>
              </a:rPr>
              <a:pPr defTabSz="914400" eaLnBrk="1" fontAlgn="auto" hangingPunct="1">
                <a:spcBef>
                  <a:spcPts val="0"/>
                </a:spcBef>
                <a:spcAft>
                  <a:spcPts val="0"/>
                </a:spcAft>
              </a:pPr>
              <a:t>‹#›</a:t>
            </a:fld>
            <a:endParaRPr lang="en-US" dirty="0">
              <a:solidFill>
                <a:prstClr val="black"/>
              </a:solidFill>
              <a:latin typeface="Calibri"/>
              <a:ea typeface=""/>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pPr>
            <a:fld id="{C5A4C241-597D-436C-8F90-38971DA4F3F1}" type="datetimeFigureOut">
              <a:rPr lang="en-US" smtClean="0">
                <a:solidFill>
                  <a:prstClr val="black"/>
                </a:solidFill>
                <a:latin typeface="Calibri"/>
                <a:ea typeface=""/>
              </a:rPr>
              <a:pPr defTabSz="914400" eaLnBrk="1" fontAlgn="auto" hangingPunct="1">
                <a:spcBef>
                  <a:spcPts val="0"/>
                </a:spcBef>
                <a:spcAft>
                  <a:spcPts val="0"/>
                </a:spcAft>
              </a:pPr>
              <a:t>9/21/2018</a:t>
            </a:fld>
            <a:endParaRPr lang="en-US" dirty="0">
              <a:solidFill>
                <a:prstClr val="black"/>
              </a:solidFill>
              <a:latin typeface="Calibri"/>
              <a:ea typeface=""/>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pPr>
            <a:endParaRPr lang="en-US" dirty="0">
              <a:solidFill>
                <a:prstClr val="black"/>
              </a:solidFill>
              <a:latin typeface="Calibri"/>
              <a:ea typeface=""/>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pPr>
            <a:fld id="{42C15D11-7027-4474-9EA9-B9D7EEEC6F53}" type="slidenum">
              <a:rPr lang="en-US" smtClean="0">
                <a:solidFill>
                  <a:prstClr val="black"/>
                </a:solidFill>
                <a:latin typeface="Calibri"/>
                <a:ea typeface=""/>
              </a:rPr>
              <a:pPr defTabSz="914400" eaLnBrk="1" fontAlgn="auto" hangingPunct="1">
                <a:spcBef>
                  <a:spcPts val="0"/>
                </a:spcBef>
                <a:spcAft>
                  <a:spcPts val="0"/>
                </a:spcAft>
              </a:pPr>
              <a:t>‹#›</a:t>
            </a:fld>
            <a:endParaRPr lang="en-US" dirty="0">
              <a:solidFill>
                <a:prstClr val="black"/>
              </a:solidFill>
              <a:latin typeface="Calibri"/>
              <a:ea typeface=""/>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pPr>
            <a:fld id="{C5A4C241-597D-436C-8F90-38971DA4F3F1}" type="datetimeFigureOut">
              <a:rPr lang="en-US" smtClean="0">
                <a:solidFill>
                  <a:prstClr val="black"/>
                </a:solidFill>
                <a:latin typeface="Calibri"/>
                <a:ea typeface=""/>
              </a:rPr>
              <a:pPr defTabSz="914400" eaLnBrk="1" fontAlgn="auto" hangingPunct="1">
                <a:spcBef>
                  <a:spcPts val="0"/>
                </a:spcBef>
                <a:spcAft>
                  <a:spcPts val="0"/>
                </a:spcAft>
              </a:pPr>
              <a:t>9/21/2018</a:t>
            </a:fld>
            <a:endParaRPr lang="en-US" dirty="0">
              <a:solidFill>
                <a:prstClr val="black"/>
              </a:solidFill>
              <a:latin typeface="Calibri"/>
              <a:ea typeface=""/>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pPr>
            <a:endParaRPr lang="en-US" dirty="0">
              <a:solidFill>
                <a:prstClr val="black"/>
              </a:solidFill>
              <a:latin typeface="Calibri"/>
              <a:ea typeface=""/>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pPr>
            <a:fld id="{42C15D11-7027-4474-9EA9-B9D7EEEC6F53}" type="slidenum">
              <a:rPr lang="en-US" smtClean="0">
                <a:solidFill>
                  <a:prstClr val="black"/>
                </a:solidFill>
                <a:latin typeface="Calibri"/>
                <a:ea typeface=""/>
              </a:rPr>
              <a:pPr defTabSz="914400" eaLnBrk="1" fontAlgn="auto" hangingPunct="1">
                <a:spcBef>
                  <a:spcPts val="0"/>
                </a:spcBef>
                <a:spcAft>
                  <a:spcPts val="0"/>
                </a:spcAft>
              </a:pPr>
              <a:t>‹#›</a:t>
            </a:fld>
            <a:endParaRPr lang="en-US" dirty="0">
              <a:solidFill>
                <a:prstClr val="black"/>
              </a:solidFill>
              <a:latin typeface="Calibri"/>
              <a:ea typeface=""/>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pPr>
            <a:fld id="{C5A4C241-597D-436C-8F90-38971DA4F3F1}" type="datetimeFigureOut">
              <a:rPr lang="en-US" smtClean="0">
                <a:solidFill>
                  <a:prstClr val="black"/>
                </a:solidFill>
                <a:latin typeface="Calibri"/>
                <a:ea typeface=""/>
              </a:rPr>
              <a:pPr defTabSz="914400" eaLnBrk="1" fontAlgn="auto" hangingPunct="1">
                <a:spcBef>
                  <a:spcPts val="0"/>
                </a:spcBef>
                <a:spcAft>
                  <a:spcPts val="0"/>
                </a:spcAft>
              </a:pPr>
              <a:t>9/21/2018</a:t>
            </a:fld>
            <a:endParaRPr lang="en-US" dirty="0">
              <a:solidFill>
                <a:prstClr val="black"/>
              </a:solidFill>
              <a:latin typeface="Calibri"/>
              <a:ea typeface=""/>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pPr>
            <a:endParaRPr lang="en-US" dirty="0">
              <a:solidFill>
                <a:prstClr val="black"/>
              </a:solidFill>
              <a:latin typeface="Calibri"/>
              <a:ea typeface=""/>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pPr>
            <a:fld id="{42C15D11-7027-4474-9EA9-B9D7EEEC6F53}" type="slidenum">
              <a:rPr lang="en-US" smtClean="0">
                <a:solidFill>
                  <a:prstClr val="black"/>
                </a:solidFill>
                <a:latin typeface="Calibri"/>
                <a:ea typeface=""/>
              </a:rPr>
              <a:pPr defTabSz="914400" eaLnBrk="1" fontAlgn="auto" hangingPunct="1">
                <a:spcBef>
                  <a:spcPts val="0"/>
                </a:spcBef>
                <a:spcAft>
                  <a:spcPts val="0"/>
                </a:spcAft>
              </a:pPr>
              <a:t>‹#›</a:t>
            </a:fld>
            <a:endParaRPr lang="en-US" dirty="0">
              <a:solidFill>
                <a:prstClr val="black"/>
              </a:solidFill>
              <a:latin typeface="Calibri"/>
              <a:ea typeface=""/>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pPr>
            <a:fld id="{C5A4C241-597D-436C-8F90-38971DA4F3F1}" type="datetimeFigureOut">
              <a:rPr lang="en-US" smtClean="0">
                <a:solidFill>
                  <a:prstClr val="black"/>
                </a:solidFill>
                <a:latin typeface="Calibri"/>
                <a:ea typeface=""/>
              </a:rPr>
              <a:pPr defTabSz="914400" eaLnBrk="1" fontAlgn="auto" hangingPunct="1">
                <a:spcBef>
                  <a:spcPts val="0"/>
                </a:spcBef>
                <a:spcAft>
                  <a:spcPts val="0"/>
                </a:spcAft>
              </a:pPr>
              <a:t>9/21/2018</a:t>
            </a:fld>
            <a:endParaRPr lang="en-US" dirty="0">
              <a:solidFill>
                <a:prstClr val="black"/>
              </a:solidFill>
              <a:latin typeface="Calibri"/>
              <a:ea typeface=""/>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pPr>
            <a:endParaRPr lang="en-US" dirty="0">
              <a:solidFill>
                <a:prstClr val="black"/>
              </a:solidFill>
              <a:latin typeface="Calibri"/>
              <a:ea typeface=""/>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pPr>
            <a:fld id="{42C15D11-7027-4474-9EA9-B9D7EEEC6F53}" type="slidenum">
              <a:rPr lang="en-US" smtClean="0">
                <a:solidFill>
                  <a:prstClr val="black"/>
                </a:solidFill>
                <a:latin typeface="Calibri"/>
                <a:ea typeface=""/>
              </a:rPr>
              <a:pPr defTabSz="914400" eaLnBrk="1" fontAlgn="auto" hangingPunct="1">
                <a:spcBef>
                  <a:spcPts val="0"/>
                </a:spcBef>
                <a:spcAft>
                  <a:spcPts val="0"/>
                </a:spcAft>
              </a:pPr>
              <a:t>‹#›</a:t>
            </a:fld>
            <a:endParaRPr lang="en-US" dirty="0">
              <a:solidFill>
                <a:prstClr val="black"/>
              </a:solidFill>
              <a:latin typeface="Calibri"/>
              <a:ea typeface=""/>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pPr>
            <a:fld id="{C5A4C241-597D-436C-8F90-38971DA4F3F1}" type="datetimeFigureOut">
              <a:rPr lang="en-US" smtClean="0">
                <a:solidFill>
                  <a:prstClr val="black"/>
                </a:solidFill>
                <a:latin typeface="Calibri"/>
                <a:ea typeface=""/>
              </a:rPr>
              <a:pPr defTabSz="914400" eaLnBrk="1" fontAlgn="auto" hangingPunct="1">
                <a:spcBef>
                  <a:spcPts val="0"/>
                </a:spcBef>
                <a:spcAft>
                  <a:spcPts val="0"/>
                </a:spcAft>
              </a:pPr>
              <a:t>9/21/2018</a:t>
            </a:fld>
            <a:endParaRPr lang="en-US" dirty="0">
              <a:solidFill>
                <a:prstClr val="black"/>
              </a:solidFill>
              <a:latin typeface="Calibri"/>
              <a:ea typeface=""/>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pPr>
            <a:endParaRPr lang="en-US" dirty="0">
              <a:solidFill>
                <a:prstClr val="black"/>
              </a:solidFill>
              <a:latin typeface="Calibri"/>
              <a:ea typeface=""/>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pPr>
            <a:fld id="{42C15D11-7027-4474-9EA9-B9D7EEEC6F53}" type="slidenum">
              <a:rPr lang="en-US" smtClean="0">
                <a:solidFill>
                  <a:prstClr val="black"/>
                </a:solidFill>
                <a:latin typeface="Calibri"/>
                <a:ea typeface=""/>
              </a:rPr>
              <a:pPr defTabSz="914400" eaLnBrk="1" fontAlgn="auto" hangingPunct="1">
                <a:spcBef>
                  <a:spcPts val="0"/>
                </a:spcBef>
                <a:spcAft>
                  <a:spcPts val="0"/>
                </a:spcAft>
              </a:pPr>
              <a:t>‹#›</a:t>
            </a:fld>
            <a:endParaRPr lang="en-US" dirty="0">
              <a:solidFill>
                <a:prstClr val="black"/>
              </a:solidFill>
              <a:latin typeface="Calibri"/>
              <a:ea typeface=""/>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pPr>
            <a:fld id="{C5A4C241-597D-436C-8F90-38971DA4F3F1}" type="datetimeFigureOut">
              <a:rPr lang="en-US" smtClean="0">
                <a:solidFill>
                  <a:prstClr val="black"/>
                </a:solidFill>
                <a:latin typeface="Calibri"/>
                <a:ea typeface=""/>
              </a:rPr>
              <a:pPr defTabSz="914400" eaLnBrk="1" fontAlgn="auto" hangingPunct="1">
                <a:spcBef>
                  <a:spcPts val="0"/>
                </a:spcBef>
                <a:spcAft>
                  <a:spcPts val="0"/>
                </a:spcAft>
              </a:pPr>
              <a:t>9/21/2018</a:t>
            </a:fld>
            <a:endParaRPr lang="en-US" dirty="0">
              <a:solidFill>
                <a:prstClr val="black"/>
              </a:solidFill>
              <a:latin typeface="Calibri"/>
              <a:ea typeface=""/>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pPr>
            <a:endParaRPr lang="en-US" dirty="0">
              <a:solidFill>
                <a:prstClr val="black"/>
              </a:solidFill>
              <a:latin typeface="Calibri"/>
              <a:ea typeface=""/>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pPr>
            <a:fld id="{42C15D11-7027-4474-9EA9-B9D7EEEC6F53}" type="slidenum">
              <a:rPr lang="en-US" smtClean="0">
                <a:solidFill>
                  <a:prstClr val="black"/>
                </a:solidFill>
                <a:latin typeface="Calibri"/>
                <a:ea typeface=""/>
              </a:rPr>
              <a:pPr defTabSz="914400" eaLnBrk="1" fontAlgn="auto" hangingPunct="1">
                <a:spcBef>
                  <a:spcPts val="0"/>
                </a:spcBef>
                <a:spcAft>
                  <a:spcPts val="0"/>
                </a:spcAft>
              </a:pPr>
              <a:t>‹#›</a:t>
            </a:fld>
            <a:endParaRPr lang="en-US" dirty="0">
              <a:solidFill>
                <a:prstClr val="black"/>
              </a:solidFill>
              <a:latin typeface="Calibri"/>
              <a:ea typeface=""/>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pPr>
            <a:fld id="{C5A4C241-597D-436C-8F90-38971DA4F3F1}" type="datetimeFigureOut">
              <a:rPr lang="en-US" smtClean="0">
                <a:solidFill>
                  <a:prstClr val="black"/>
                </a:solidFill>
                <a:latin typeface="Calibri"/>
                <a:ea typeface=""/>
              </a:rPr>
              <a:pPr defTabSz="914400" eaLnBrk="1" fontAlgn="auto" hangingPunct="1">
                <a:spcBef>
                  <a:spcPts val="0"/>
                </a:spcBef>
                <a:spcAft>
                  <a:spcPts val="0"/>
                </a:spcAft>
              </a:pPr>
              <a:t>9/21/2018</a:t>
            </a:fld>
            <a:endParaRPr lang="en-US" dirty="0">
              <a:solidFill>
                <a:prstClr val="black"/>
              </a:solidFill>
              <a:latin typeface="Calibri"/>
              <a:ea typeface=""/>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pPr>
            <a:endParaRPr lang="en-US" dirty="0">
              <a:solidFill>
                <a:prstClr val="black"/>
              </a:solidFill>
              <a:latin typeface="Calibri"/>
              <a:ea typeface=""/>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pPr>
            <a:fld id="{42C15D11-7027-4474-9EA9-B9D7EEEC6F53}" type="slidenum">
              <a:rPr lang="en-US" smtClean="0">
                <a:solidFill>
                  <a:prstClr val="black"/>
                </a:solidFill>
                <a:latin typeface="Calibri"/>
                <a:ea typeface=""/>
              </a:rPr>
              <a:pPr defTabSz="914400" eaLnBrk="1" fontAlgn="auto" hangingPunct="1">
                <a:spcBef>
                  <a:spcPts val="0"/>
                </a:spcBef>
                <a:spcAft>
                  <a:spcPts val="0"/>
                </a:spcAft>
              </a:pPr>
              <a:t>‹#›</a:t>
            </a:fld>
            <a:endParaRPr lang="en-US" dirty="0">
              <a:solidFill>
                <a:prstClr val="black"/>
              </a:solidFill>
              <a:latin typeface="Calibri"/>
              <a:ea typeface=""/>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a:prstGeom prst="rect">
            <a:avLst/>
          </a:prstGeom>
        </p:spPr>
        <p:txBody>
          <a:bodyPr/>
          <a:lstStyle>
            <a:lvl1pPr>
              <a:defRPr>
                <a:solidFill>
                  <a:schemeClr val="bg1"/>
                </a:solidFill>
              </a:defRPr>
            </a:lvl1pPr>
          </a:lstStyle>
          <a:p>
            <a:r>
              <a:rPr lang="en-US" dirty="0"/>
              <a:t>Click </a:t>
            </a:r>
            <a:r>
              <a:rPr lang="en-US" dirty="0" err="1"/>
              <a:t>tt</a:t>
            </a:r>
            <a:r>
              <a:rPr lang="en-US" dirty="0"/>
              <a: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pPr>
            <a:fld id="{C5A4C241-597D-436C-8F90-38971DA4F3F1}" type="datetimeFigureOut">
              <a:rPr lang="en-US" smtClean="0">
                <a:solidFill>
                  <a:prstClr val="black"/>
                </a:solidFill>
                <a:latin typeface="Calibri"/>
                <a:ea typeface=""/>
              </a:rPr>
              <a:pPr defTabSz="914400" eaLnBrk="1" fontAlgn="auto" hangingPunct="1">
                <a:spcBef>
                  <a:spcPts val="0"/>
                </a:spcBef>
                <a:spcAft>
                  <a:spcPts val="0"/>
                </a:spcAft>
              </a:pPr>
              <a:t>9/21/2018</a:t>
            </a:fld>
            <a:endParaRPr lang="en-US" dirty="0">
              <a:solidFill>
                <a:prstClr val="black"/>
              </a:solidFill>
              <a:latin typeface="Calibri"/>
              <a:ea typeface=""/>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pPr>
            <a:endParaRPr lang="en-US" dirty="0">
              <a:solidFill>
                <a:prstClr val="black"/>
              </a:solidFill>
              <a:latin typeface="Calibri"/>
              <a:ea typeface=""/>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pPr>
            <a:fld id="{42C15D11-7027-4474-9EA9-B9D7EEEC6F53}" type="slidenum">
              <a:rPr lang="en-US" smtClean="0">
                <a:solidFill>
                  <a:prstClr val="black"/>
                </a:solidFill>
                <a:latin typeface="Calibri"/>
                <a:ea typeface=""/>
              </a:rPr>
              <a:pPr defTabSz="914400" eaLnBrk="1" fontAlgn="auto" hangingPunct="1">
                <a:spcBef>
                  <a:spcPts val="0"/>
                </a:spcBef>
                <a:spcAft>
                  <a:spcPts val="0"/>
                </a:spcAft>
              </a:pPr>
              <a:t>‹#›</a:t>
            </a:fld>
            <a:endParaRPr lang="en-US" dirty="0">
              <a:solidFill>
                <a:prstClr val="black"/>
              </a:solidFill>
              <a:latin typeface="Calibri"/>
              <a:ea typeface=""/>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pPr>
              <a:defRPr/>
            </a:pPr>
            <a:fld id="{27D1544B-A215-0E49-980B-58A99EFB355D}" type="slidenum">
              <a:rPr lang="en-US" altLang="x-none"/>
              <a:pPr>
                <a:defRPr/>
              </a:pPr>
              <a:t>‹#›</a:t>
            </a:fld>
            <a:endParaRPr lang="en-US" altLang="x-none" dirty="0"/>
          </a:p>
        </p:txBody>
      </p:sp>
    </p:spTree>
    <p:extLst>
      <p:ext uri="{BB962C8B-B14F-4D97-AF65-F5344CB8AC3E}">
        <p14:creationId xmlns:p14="http://schemas.microsoft.com/office/powerpoint/2010/main" val="9300463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pPr>
            <a:fld id="{C5A4C241-597D-436C-8F90-38971DA4F3F1}" type="datetimeFigureOut">
              <a:rPr lang="en-US" smtClean="0">
                <a:solidFill>
                  <a:prstClr val="black"/>
                </a:solidFill>
                <a:latin typeface="Calibri"/>
                <a:ea typeface=""/>
              </a:rPr>
              <a:pPr defTabSz="914400" eaLnBrk="1" fontAlgn="auto" hangingPunct="1">
                <a:spcBef>
                  <a:spcPts val="0"/>
                </a:spcBef>
                <a:spcAft>
                  <a:spcPts val="0"/>
                </a:spcAft>
              </a:pPr>
              <a:t>9/21/2018</a:t>
            </a:fld>
            <a:endParaRPr lang="en-US" dirty="0">
              <a:solidFill>
                <a:prstClr val="black"/>
              </a:solidFill>
              <a:latin typeface="Calibri"/>
              <a:ea typeface=""/>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pPr>
            <a:endParaRPr lang="en-US" dirty="0">
              <a:solidFill>
                <a:prstClr val="black"/>
              </a:solidFill>
              <a:latin typeface="Calibri"/>
              <a:ea typeface=""/>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pPr>
            <a:fld id="{42C15D11-7027-4474-9EA9-B9D7EEEC6F53}" type="slidenum">
              <a:rPr lang="en-US" smtClean="0">
                <a:solidFill>
                  <a:prstClr val="black"/>
                </a:solidFill>
                <a:latin typeface="Calibri"/>
                <a:ea typeface=""/>
              </a:rPr>
              <a:pPr defTabSz="914400" eaLnBrk="1" fontAlgn="auto" hangingPunct="1">
                <a:spcBef>
                  <a:spcPts val="0"/>
                </a:spcBef>
                <a:spcAft>
                  <a:spcPts val="0"/>
                </a:spcAft>
              </a:pPr>
              <a:t>‹#›</a:t>
            </a:fld>
            <a:endParaRPr lang="en-US" dirty="0">
              <a:solidFill>
                <a:prstClr val="black"/>
              </a:solidFill>
              <a:latin typeface="Calibri"/>
              <a:ea typeface=""/>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pPr>
            <a:fld id="{C5A4C241-597D-436C-8F90-38971DA4F3F1}" type="datetimeFigureOut">
              <a:rPr lang="en-US" smtClean="0">
                <a:solidFill>
                  <a:prstClr val="black"/>
                </a:solidFill>
                <a:latin typeface="Calibri"/>
                <a:ea typeface=""/>
              </a:rPr>
              <a:pPr defTabSz="914400" eaLnBrk="1" fontAlgn="auto" hangingPunct="1">
                <a:spcBef>
                  <a:spcPts val="0"/>
                </a:spcBef>
                <a:spcAft>
                  <a:spcPts val="0"/>
                </a:spcAft>
              </a:pPr>
              <a:t>9/21/2018</a:t>
            </a:fld>
            <a:endParaRPr lang="en-US" dirty="0">
              <a:solidFill>
                <a:prstClr val="black"/>
              </a:solidFill>
              <a:latin typeface="Calibri"/>
              <a:ea typeface=""/>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pPr>
            <a:endParaRPr lang="en-US" dirty="0">
              <a:solidFill>
                <a:prstClr val="black"/>
              </a:solidFill>
              <a:latin typeface="Calibri"/>
              <a:ea typeface=""/>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pPr>
            <a:fld id="{42C15D11-7027-4474-9EA9-B9D7EEEC6F53}" type="slidenum">
              <a:rPr lang="en-US" smtClean="0">
                <a:solidFill>
                  <a:prstClr val="black"/>
                </a:solidFill>
                <a:latin typeface="Calibri"/>
                <a:ea typeface=""/>
              </a:rPr>
              <a:pPr defTabSz="914400" eaLnBrk="1" fontAlgn="auto" hangingPunct="1">
                <a:spcBef>
                  <a:spcPts val="0"/>
                </a:spcBef>
                <a:spcAft>
                  <a:spcPts val="0"/>
                </a:spcAft>
              </a:pPr>
              <a:t>‹#›</a:t>
            </a:fld>
            <a:endParaRPr lang="en-US" dirty="0">
              <a:solidFill>
                <a:prstClr val="black"/>
              </a:solidFill>
              <a:latin typeface="Calibri"/>
              <a:ea typeface=""/>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pPr>
            <a:fld id="{C5A4C241-597D-436C-8F90-38971DA4F3F1}" type="datetimeFigureOut">
              <a:rPr lang="en-US" smtClean="0">
                <a:solidFill>
                  <a:prstClr val="black"/>
                </a:solidFill>
                <a:latin typeface="Calibri"/>
                <a:ea typeface=""/>
              </a:rPr>
              <a:pPr defTabSz="914400" eaLnBrk="1" fontAlgn="auto" hangingPunct="1">
                <a:spcBef>
                  <a:spcPts val="0"/>
                </a:spcBef>
                <a:spcAft>
                  <a:spcPts val="0"/>
                </a:spcAft>
              </a:pPr>
              <a:t>9/21/2018</a:t>
            </a:fld>
            <a:endParaRPr lang="en-US" dirty="0">
              <a:solidFill>
                <a:prstClr val="black"/>
              </a:solidFill>
              <a:latin typeface="Calibri"/>
              <a:ea typeface=""/>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pPr>
            <a:endParaRPr lang="en-US" dirty="0">
              <a:solidFill>
                <a:prstClr val="black"/>
              </a:solidFill>
              <a:latin typeface="Calibri"/>
              <a:ea typeface=""/>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pPr>
            <a:fld id="{42C15D11-7027-4474-9EA9-B9D7EEEC6F53}" type="slidenum">
              <a:rPr lang="en-US" smtClean="0">
                <a:solidFill>
                  <a:prstClr val="black"/>
                </a:solidFill>
                <a:latin typeface="Calibri"/>
                <a:ea typeface=""/>
              </a:rPr>
              <a:pPr defTabSz="914400" eaLnBrk="1" fontAlgn="auto" hangingPunct="1">
                <a:spcBef>
                  <a:spcPts val="0"/>
                </a:spcBef>
                <a:spcAft>
                  <a:spcPts val="0"/>
                </a:spcAft>
              </a:pPr>
              <a:t>‹#›</a:t>
            </a:fld>
            <a:endParaRPr lang="en-US" dirty="0">
              <a:solidFill>
                <a:prstClr val="black"/>
              </a:solidFill>
              <a:latin typeface="Calibri"/>
              <a:ea typeface=""/>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pPr>
            <a:fld id="{C5A4C241-597D-436C-8F90-38971DA4F3F1}" type="datetimeFigureOut">
              <a:rPr lang="en-US" smtClean="0">
                <a:solidFill>
                  <a:prstClr val="black"/>
                </a:solidFill>
                <a:latin typeface="Calibri"/>
                <a:ea typeface=""/>
              </a:rPr>
              <a:pPr defTabSz="914400" eaLnBrk="1" fontAlgn="auto" hangingPunct="1">
                <a:spcBef>
                  <a:spcPts val="0"/>
                </a:spcBef>
                <a:spcAft>
                  <a:spcPts val="0"/>
                </a:spcAft>
              </a:pPr>
              <a:t>9/21/2018</a:t>
            </a:fld>
            <a:endParaRPr lang="en-US" dirty="0">
              <a:solidFill>
                <a:prstClr val="black"/>
              </a:solidFill>
              <a:latin typeface="Calibri"/>
              <a:ea typeface=""/>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pPr>
            <a:endParaRPr lang="en-US" dirty="0">
              <a:solidFill>
                <a:prstClr val="black"/>
              </a:solidFill>
              <a:latin typeface="Calibri"/>
              <a:ea typeface=""/>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pPr>
            <a:fld id="{42C15D11-7027-4474-9EA9-B9D7EEEC6F53}" type="slidenum">
              <a:rPr lang="en-US" smtClean="0">
                <a:solidFill>
                  <a:prstClr val="black"/>
                </a:solidFill>
                <a:latin typeface="Calibri"/>
                <a:ea typeface=""/>
              </a:rPr>
              <a:pPr defTabSz="914400" eaLnBrk="1" fontAlgn="auto" hangingPunct="1">
                <a:spcBef>
                  <a:spcPts val="0"/>
                </a:spcBef>
                <a:spcAft>
                  <a:spcPts val="0"/>
                </a:spcAft>
              </a:pPr>
              <a:t>‹#›</a:t>
            </a:fld>
            <a:endParaRPr lang="en-US" dirty="0">
              <a:solidFill>
                <a:prstClr val="black"/>
              </a:solidFill>
              <a:latin typeface="Calibri"/>
              <a:ea typeface=""/>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pPr>
            <a:fld id="{C5A4C241-597D-436C-8F90-38971DA4F3F1}" type="datetimeFigureOut">
              <a:rPr lang="en-US" smtClean="0">
                <a:solidFill>
                  <a:prstClr val="black"/>
                </a:solidFill>
                <a:latin typeface="Calibri"/>
                <a:ea typeface=""/>
              </a:rPr>
              <a:pPr defTabSz="914400" eaLnBrk="1" fontAlgn="auto" hangingPunct="1">
                <a:spcBef>
                  <a:spcPts val="0"/>
                </a:spcBef>
                <a:spcAft>
                  <a:spcPts val="0"/>
                </a:spcAft>
              </a:pPr>
              <a:t>9/21/2018</a:t>
            </a:fld>
            <a:endParaRPr lang="en-US" dirty="0">
              <a:solidFill>
                <a:prstClr val="black"/>
              </a:solidFill>
              <a:latin typeface="Calibri"/>
              <a:ea typeface=""/>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pPr>
            <a:endParaRPr lang="en-US" dirty="0">
              <a:solidFill>
                <a:prstClr val="black"/>
              </a:solidFill>
              <a:latin typeface="Calibri"/>
              <a:ea typeface=""/>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pPr>
            <a:fld id="{42C15D11-7027-4474-9EA9-B9D7EEEC6F53}" type="slidenum">
              <a:rPr lang="en-US" smtClean="0">
                <a:solidFill>
                  <a:prstClr val="black"/>
                </a:solidFill>
                <a:latin typeface="Calibri"/>
                <a:ea typeface=""/>
              </a:rPr>
              <a:pPr defTabSz="914400" eaLnBrk="1" fontAlgn="auto" hangingPunct="1">
                <a:spcBef>
                  <a:spcPts val="0"/>
                </a:spcBef>
                <a:spcAft>
                  <a:spcPts val="0"/>
                </a:spcAft>
              </a:pPr>
              <a:t>‹#›</a:t>
            </a:fld>
            <a:endParaRPr lang="en-US" dirty="0">
              <a:solidFill>
                <a:prstClr val="black"/>
              </a:solidFill>
              <a:latin typeface="Calibri"/>
              <a:ea typeface=""/>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pPr>
            <a:fld id="{C5A4C241-597D-436C-8F90-38971DA4F3F1}" type="datetimeFigureOut">
              <a:rPr lang="en-US" smtClean="0">
                <a:solidFill>
                  <a:prstClr val="black"/>
                </a:solidFill>
                <a:latin typeface="Calibri"/>
                <a:ea typeface=""/>
              </a:rPr>
              <a:pPr defTabSz="914400" eaLnBrk="1" fontAlgn="auto" hangingPunct="1">
                <a:spcBef>
                  <a:spcPts val="0"/>
                </a:spcBef>
                <a:spcAft>
                  <a:spcPts val="0"/>
                </a:spcAft>
              </a:pPr>
              <a:t>9/21/2018</a:t>
            </a:fld>
            <a:endParaRPr lang="en-US" dirty="0">
              <a:solidFill>
                <a:prstClr val="black"/>
              </a:solidFill>
              <a:latin typeface="Calibri"/>
              <a:ea typeface=""/>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pPr>
            <a:endParaRPr lang="en-US" dirty="0">
              <a:solidFill>
                <a:prstClr val="black"/>
              </a:solidFill>
              <a:latin typeface="Calibri"/>
              <a:ea typeface=""/>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pPr>
            <a:fld id="{42C15D11-7027-4474-9EA9-B9D7EEEC6F53}" type="slidenum">
              <a:rPr lang="en-US" smtClean="0">
                <a:solidFill>
                  <a:prstClr val="black"/>
                </a:solidFill>
                <a:latin typeface="Calibri"/>
                <a:ea typeface=""/>
              </a:rPr>
              <a:pPr defTabSz="914400" eaLnBrk="1" fontAlgn="auto" hangingPunct="1">
                <a:spcBef>
                  <a:spcPts val="0"/>
                </a:spcBef>
                <a:spcAft>
                  <a:spcPts val="0"/>
                </a:spcAft>
              </a:pPr>
              <a:t>‹#›</a:t>
            </a:fld>
            <a:endParaRPr lang="en-US" dirty="0">
              <a:solidFill>
                <a:prstClr val="black"/>
              </a:solidFill>
              <a:latin typeface="Calibri"/>
              <a:ea typeface=""/>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pPr>
            <a:fld id="{C5A4C241-597D-436C-8F90-38971DA4F3F1}" type="datetimeFigureOut">
              <a:rPr lang="en-US" smtClean="0">
                <a:solidFill>
                  <a:prstClr val="black"/>
                </a:solidFill>
                <a:latin typeface="Calibri"/>
                <a:ea typeface=""/>
              </a:rPr>
              <a:pPr defTabSz="914400" eaLnBrk="1" fontAlgn="auto" hangingPunct="1">
                <a:spcBef>
                  <a:spcPts val="0"/>
                </a:spcBef>
                <a:spcAft>
                  <a:spcPts val="0"/>
                </a:spcAft>
              </a:pPr>
              <a:t>9/21/2018</a:t>
            </a:fld>
            <a:endParaRPr lang="en-US" dirty="0">
              <a:solidFill>
                <a:prstClr val="black"/>
              </a:solidFill>
              <a:latin typeface="Calibri"/>
              <a:ea typeface=""/>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pPr>
            <a:endParaRPr lang="en-US" dirty="0">
              <a:solidFill>
                <a:prstClr val="black"/>
              </a:solidFill>
              <a:latin typeface="Calibri"/>
              <a:ea typeface=""/>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pPr>
            <a:fld id="{42C15D11-7027-4474-9EA9-B9D7EEEC6F53}" type="slidenum">
              <a:rPr lang="en-US" smtClean="0">
                <a:solidFill>
                  <a:prstClr val="black"/>
                </a:solidFill>
                <a:latin typeface="Calibri"/>
                <a:ea typeface=""/>
              </a:rPr>
              <a:pPr defTabSz="914400" eaLnBrk="1" fontAlgn="auto" hangingPunct="1">
                <a:spcBef>
                  <a:spcPts val="0"/>
                </a:spcBef>
                <a:spcAft>
                  <a:spcPts val="0"/>
                </a:spcAft>
              </a:pPr>
              <a:t>‹#›</a:t>
            </a:fld>
            <a:endParaRPr lang="en-US" dirty="0">
              <a:solidFill>
                <a:prstClr val="black"/>
              </a:solidFill>
              <a:latin typeface="Calibri"/>
              <a:ea typeface=""/>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pPr>
            <a:fld id="{C5A4C241-597D-436C-8F90-38971DA4F3F1}" type="datetimeFigureOut">
              <a:rPr lang="en-US" smtClean="0">
                <a:solidFill>
                  <a:prstClr val="black"/>
                </a:solidFill>
                <a:latin typeface="Calibri"/>
                <a:ea typeface=""/>
              </a:rPr>
              <a:pPr defTabSz="914400" eaLnBrk="1" fontAlgn="auto" hangingPunct="1">
                <a:spcBef>
                  <a:spcPts val="0"/>
                </a:spcBef>
                <a:spcAft>
                  <a:spcPts val="0"/>
                </a:spcAft>
              </a:pPr>
              <a:t>9/21/2018</a:t>
            </a:fld>
            <a:endParaRPr lang="en-US" dirty="0">
              <a:solidFill>
                <a:prstClr val="black"/>
              </a:solidFill>
              <a:latin typeface="Calibri"/>
              <a:ea typeface=""/>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pPr>
            <a:endParaRPr lang="en-US" dirty="0">
              <a:solidFill>
                <a:prstClr val="black"/>
              </a:solidFill>
              <a:latin typeface="Calibri"/>
              <a:ea typeface=""/>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pPr>
            <a:fld id="{42C15D11-7027-4474-9EA9-B9D7EEEC6F53}" type="slidenum">
              <a:rPr lang="en-US" smtClean="0">
                <a:solidFill>
                  <a:prstClr val="black"/>
                </a:solidFill>
                <a:latin typeface="Calibri"/>
                <a:ea typeface=""/>
              </a:rPr>
              <a:pPr defTabSz="914400" eaLnBrk="1" fontAlgn="auto" hangingPunct="1">
                <a:spcBef>
                  <a:spcPts val="0"/>
                </a:spcBef>
                <a:spcAft>
                  <a:spcPts val="0"/>
                </a:spcAft>
              </a:pPr>
              <a:t>‹#›</a:t>
            </a:fld>
            <a:endParaRPr lang="en-US" dirty="0">
              <a:solidFill>
                <a:prstClr val="black"/>
              </a:solidFill>
              <a:latin typeface="Calibri"/>
              <a:ea typeface=""/>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pPr>
            <a:fld id="{C5A4C241-597D-436C-8F90-38971DA4F3F1}" type="datetimeFigureOut">
              <a:rPr lang="en-US" smtClean="0">
                <a:solidFill>
                  <a:prstClr val="black"/>
                </a:solidFill>
                <a:latin typeface="Calibri"/>
                <a:ea typeface=""/>
              </a:rPr>
              <a:pPr defTabSz="914400" eaLnBrk="1" fontAlgn="auto" hangingPunct="1">
                <a:spcBef>
                  <a:spcPts val="0"/>
                </a:spcBef>
                <a:spcAft>
                  <a:spcPts val="0"/>
                </a:spcAft>
              </a:pPr>
              <a:t>9/21/2018</a:t>
            </a:fld>
            <a:endParaRPr lang="en-US" dirty="0">
              <a:solidFill>
                <a:prstClr val="black"/>
              </a:solidFill>
              <a:latin typeface="Calibri"/>
              <a:ea typeface=""/>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pPr>
            <a:endParaRPr lang="en-US" dirty="0">
              <a:solidFill>
                <a:prstClr val="black"/>
              </a:solidFill>
              <a:latin typeface="Calibri"/>
              <a:ea typeface=""/>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pPr>
            <a:fld id="{42C15D11-7027-4474-9EA9-B9D7EEEC6F53}" type="slidenum">
              <a:rPr lang="en-US" smtClean="0">
                <a:solidFill>
                  <a:prstClr val="black"/>
                </a:solidFill>
                <a:latin typeface="Calibri"/>
                <a:ea typeface=""/>
              </a:rPr>
              <a:pPr defTabSz="914400" eaLnBrk="1" fontAlgn="auto" hangingPunct="1">
                <a:spcBef>
                  <a:spcPts val="0"/>
                </a:spcBef>
                <a:spcAft>
                  <a:spcPts val="0"/>
                </a:spcAft>
              </a:pPr>
              <a:t>‹#›</a:t>
            </a:fld>
            <a:endParaRPr lang="en-US" dirty="0">
              <a:solidFill>
                <a:prstClr val="black"/>
              </a:solidFill>
              <a:latin typeface="Calibri"/>
              <a:ea typeface=""/>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1"/>
          </p:nvPr>
        </p:nvSpPr>
        <p:spPr>
          <a:xfrm>
            <a:off x="6126163" y="1835150"/>
            <a:ext cx="2570162" cy="2066925"/>
          </a:xfrm>
        </p:spPr>
        <p:txBody>
          <a:bodyPr/>
          <a:lstStyle>
            <a:lvl1pPr marL="3175" indent="0">
              <a:buFontTx/>
              <a:buNone/>
              <a:defRPr/>
            </a:lvl1pPr>
          </a:lstStyle>
          <a:p>
            <a:pPr lvl="0"/>
            <a:endParaRPr lang="en-US" noProof="0" dirty="0"/>
          </a:p>
        </p:txBody>
      </p:sp>
      <p:sp>
        <p:nvSpPr>
          <p:cNvPr id="5" name="Slide Number Placeholder 5"/>
          <p:cNvSpPr>
            <a:spLocks noGrp="1"/>
          </p:cNvSpPr>
          <p:nvPr>
            <p:ph type="sldNum" sz="quarter" idx="12"/>
          </p:nvPr>
        </p:nvSpPr>
        <p:spPr/>
        <p:txBody>
          <a:bodyPr/>
          <a:lstStyle>
            <a:lvl1pPr>
              <a:defRPr/>
            </a:lvl1pPr>
          </a:lstStyle>
          <a:p>
            <a:pPr>
              <a:defRPr/>
            </a:pPr>
            <a:fld id="{6961D139-29EB-1244-A07D-9F9D8B8E27F7}" type="slidenum">
              <a:rPr lang="en-US" altLang="x-none"/>
              <a:pPr>
                <a:defRPr/>
              </a:pPr>
              <a:t>‹#›</a:t>
            </a:fld>
            <a:endParaRPr lang="en-US" altLang="x-none" dirty="0"/>
          </a:p>
        </p:txBody>
      </p:sp>
    </p:spTree>
    <p:extLst>
      <p:ext uri="{BB962C8B-B14F-4D97-AF65-F5344CB8AC3E}">
        <p14:creationId xmlns:p14="http://schemas.microsoft.com/office/powerpoint/2010/main" val="1903559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pPr>
            <a:fld id="{C5A4C241-597D-436C-8F90-38971DA4F3F1}" type="datetimeFigureOut">
              <a:rPr lang="en-US" smtClean="0">
                <a:solidFill>
                  <a:prstClr val="black"/>
                </a:solidFill>
                <a:latin typeface="Calibri"/>
                <a:ea typeface=""/>
              </a:rPr>
              <a:pPr defTabSz="914400" eaLnBrk="1" fontAlgn="auto" hangingPunct="1">
                <a:spcBef>
                  <a:spcPts val="0"/>
                </a:spcBef>
                <a:spcAft>
                  <a:spcPts val="0"/>
                </a:spcAft>
              </a:pPr>
              <a:t>9/21/2018</a:t>
            </a:fld>
            <a:endParaRPr lang="en-US" dirty="0">
              <a:solidFill>
                <a:prstClr val="black"/>
              </a:solidFill>
              <a:latin typeface="Calibri"/>
              <a:ea typeface=""/>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pPr>
            <a:endParaRPr lang="en-US" dirty="0">
              <a:solidFill>
                <a:prstClr val="black"/>
              </a:solidFill>
              <a:latin typeface="Calibri"/>
              <a:ea typeface=""/>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pPr>
            <a:fld id="{42C15D11-7027-4474-9EA9-B9D7EEEC6F53}" type="slidenum">
              <a:rPr lang="en-US" smtClean="0">
                <a:solidFill>
                  <a:prstClr val="black"/>
                </a:solidFill>
                <a:latin typeface="Calibri"/>
                <a:ea typeface=""/>
              </a:rPr>
              <a:pPr defTabSz="914400" eaLnBrk="1" fontAlgn="auto" hangingPunct="1">
                <a:spcBef>
                  <a:spcPts val="0"/>
                </a:spcBef>
                <a:spcAft>
                  <a:spcPts val="0"/>
                </a:spcAft>
              </a:pPr>
              <a:t>‹#›</a:t>
            </a:fld>
            <a:endParaRPr lang="en-US" dirty="0">
              <a:solidFill>
                <a:prstClr val="black"/>
              </a:solidFill>
              <a:latin typeface="Calibri"/>
              <a:ea typeface=""/>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7" descr="nInova_OpenPlus for PPT">
            <a:extLst>
              <a:ext uri="{FF2B5EF4-FFF2-40B4-BE49-F238E27FC236}">
                <a16:creationId xmlns:a16="http://schemas.microsoft.com/office/drawing/2014/main" id="{25A92E70-DEE8-4DB7-86E1-3C8AF00514F2}"/>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273300" y="2451100"/>
            <a:ext cx="1450975"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0">
            <a:extLst>
              <a:ext uri="{FF2B5EF4-FFF2-40B4-BE49-F238E27FC236}">
                <a16:creationId xmlns:a16="http://schemas.microsoft.com/office/drawing/2014/main" id="{41E4B902-7A78-4CC1-A95C-447A8E809BDA}"/>
              </a:ext>
            </a:extLst>
          </p:cNvPr>
          <p:cNvSpPr>
            <a:spLocks noChangeArrowheads="1"/>
          </p:cNvSpPr>
          <p:nvPr userDrawn="1"/>
        </p:nvSpPr>
        <p:spPr bwMode="auto">
          <a:xfrm>
            <a:off x="0" y="0"/>
            <a:ext cx="9170988" cy="1069975"/>
          </a:xfrm>
          <a:prstGeom prst="rect">
            <a:avLst/>
          </a:prstGeom>
          <a:solidFill>
            <a:srgbClr val="002C77"/>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p>
        </p:txBody>
      </p:sp>
      <p:pic>
        <p:nvPicPr>
          <p:cNvPr id="4" name="Picture 11">
            <a:extLst>
              <a:ext uri="{FF2B5EF4-FFF2-40B4-BE49-F238E27FC236}">
                <a16:creationId xmlns:a16="http://schemas.microsoft.com/office/drawing/2014/main" id="{26B31AD6-1DA8-436D-8DA9-E52D3253B2D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086600" y="228600"/>
            <a:ext cx="17526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a:extLst>
              <a:ext uri="{FF2B5EF4-FFF2-40B4-BE49-F238E27FC236}">
                <a16:creationId xmlns:a16="http://schemas.microsoft.com/office/drawing/2014/main" id="{1A91D547-BA5E-40B9-AC91-0DE75A68C9F8}"/>
              </a:ext>
            </a:extLst>
          </p:cNvPr>
          <p:cNvSpPr>
            <a:spLocks noGrp="1" noChangeArrowheads="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32971F85-E82C-4236-9020-6D7081DE122A}"/>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4161E71A-BAD7-4043-A2DC-FB0A8EB9D808}"/>
              </a:ext>
            </a:extLst>
          </p:cNvPr>
          <p:cNvSpPr>
            <a:spLocks noGrp="1" noChangeArrowheads="1"/>
          </p:cNvSpPr>
          <p:nvPr>
            <p:ph type="sldNum" sz="quarter" idx="12"/>
          </p:nvPr>
        </p:nvSpPr>
        <p:spPr/>
        <p:txBody>
          <a:bodyPr/>
          <a:lstStyle>
            <a:lvl1pPr>
              <a:defRPr smtClean="0"/>
            </a:lvl1pPr>
          </a:lstStyle>
          <a:p>
            <a:pPr>
              <a:defRPr/>
            </a:pPr>
            <a:fld id="{56093EBB-64E5-4AF4-BB32-ACF2BBE21C98}" type="slidenum">
              <a:rPr lang="en-US" altLang="en-US"/>
              <a:pPr>
                <a:defRPr/>
              </a:pPr>
              <a:t>‹#›</a:t>
            </a:fld>
            <a:endParaRPr lang="en-US" altLang="en-US"/>
          </a:p>
        </p:txBody>
      </p:sp>
    </p:spTree>
    <p:extLst>
      <p:ext uri="{BB962C8B-B14F-4D97-AF65-F5344CB8AC3E}">
        <p14:creationId xmlns:p14="http://schemas.microsoft.com/office/powerpoint/2010/main" val="16436576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3CBCFFE-FE1B-44CF-B9B2-1FA18340602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1203FCC-2A77-4596-8C45-26C81EEE36D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D043F5A-60DA-48CA-9A32-4A2A0F02F692}"/>
              </a:ext>
            </a:extLst>
          </p:cNvPr>
          <p:cNvSpPr>
            <a:spLocks noGrp="1" noChangeArrowheads="1"/>
          </p:cNvSpPr>
          <p:nvPr>
            <p:ph type="sldNum" sz="quarter" idx="12"/>
          </p:nvPr>
        </p:nvSpPr>
        <p:spPr>
          <a:ln/>
        </p:spPr>
        <p:txBody>
          <a:bodyPr/>
          <a:lstStyle>
            <a:lvl1pPr>
              <a:defRPr/>
            </a:lvl1pPr>
          </a:lstStyle>
          <a:p>
            <a:pPr>
              <a:defRPr/>
            </a:pPr>
            <a:fld id="{ABD1EE1B-BB10-4492-8D00-48853E96F54B}" type="slidenum">
              <a:rPr lang="en-US" altLang="en-US"/>
              <a:pPr>
                <a:defRPr/>
              </a:pPr>
              <a:t>‹#›</a:t>
            </a:fld>
            <a:endParaRPr lang="en-US" altLang="en-US"/>
          </a:p>
        </p:txBody>
      </p:sp>
    </p:spTree>
    <p:extLst>
      <p:ext uri="{BB962C8B-B14F-4D97-AF65-F5344CB8AC3E}">
        <p14:creationId xmlns:p14="http://schemas.microsoft.com/office/powerpoint/2010/main" val="9816664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5D16B97-9F1D-4E48-A560-118537CF323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003F867-F1BE-4CBE-B87D-7098B1ED3D1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7F2C8FE-31B6-4A5D-9FA9-FE99E522BCC5}"/>
              </a:ext>
            </a:extLst>
          </p:cNvPr>
          <p:cNvSpPr>
            <a:spLocks noGrp="1" noChangeArrowheads="1"/>
          </p:cNvSpPr>
          <p:nvPr>
            <p:ph type="sldNum" sz="quarter" idx="12"/>
          </p:nvPr>
        </p:nvSpPr>
        <p:spPr>
          <a:ln/>
        </p:spPr>
        <p:txBody>
          <a:bodyPr/>
          <a:lstStyle>
            <a:lvl1pPr>
              <a:defRPr/>
            </a:lvl1pPr>
          </a:lstStyle>
          <a:p>
            <a:pPr>
              <a:defRPr/>
            </a:pPr>
            <a:fld id="{25CD02F4-0A57-4C54-988A-69AC44832EC2}" type="slidenum">
              <a:rPr lang="en-US" altLang="en-US"/>
              <a:pPr>
                <a:defRPr/>
              </a:pPr>
              <a:t>‹#›</a:t>
            </a:fld>
            <a:endParaRPr lang="en-US" altLang="en-US"/>
          </a:p>
        </p:txBody>
      </p:sp>
    </p:spTree>
    <p:extLst>
      <p:ext uri="{BB962C8B-B14F-4D97-AF65-F5344CB8AC3E}">
        <p14:creationId xmlns:p14="http://schemas.microsoft.com/office/powerpoint/2010/main" val="16102091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C315E63-E63D-4214-9C91-77B4D3A3BF4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E4955DD-5AAD-4D33-878E-C0AB72648E7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887F4D40-A13B-4AA4-B541-B371382B073A}"/>
              </a:ext>
            </a:extLst>
          </p:cNvPr>
          <p:cNvSpPr>
            <a:spLocks noGrp="1" noChangeArrowheads="1"/>
          </p:cNvSpPr>
          <p:nvPr>
            <p:ph type="sldNum" sz="quarter" idx="12"/>
          </p:nvPr>
        </p:nvSpPr>
        <p:spPr>
          <a:ln/>
        </p:spPr>
        <p:txBody>
          <a:bodyPr/>
          <a:lstStyle>
            <a:lvl1pPr>
              <a:defRPr/>
            </a:lvl1pPr>
          </a:lstStyle>
          <a:p>
            <a:pPr>
              <a:defRPr/>
            </a:pPr>
            <a:fld id="{B1B35295-EDE3-4C58-B53D-A7F76BE67170}" type="slidenum">
              <a:rPr lang="en-US" altLang="en-US"/>
              <a:pPr>
                <a:defRPr/>
              </a:pPr>
              <a:t>‹#›</a:t>
            </a:fld>
            <a:endParaRPr lang="en-US" altLang="en-US"/>
          </a:p>
        </p:txBody>
      </p:sp>
    </p:spTree>
    <p:extLst>
      <p:ext uri="{BB962C8B-B14F-4D97-AF65-F5344CB8AC3E}">
        <p14:creationId xmlns:p14="http://schemas.microsoft.com/office/powerpoint/2010/main" val="12386755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7F6C18B-7C0C-4F7E-B859-4B7C63FE4C9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E85CF64F-75E3-45E0-A55C-9860C49D72A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11AD73B6-2B07-464B-9BFE-A8AD0AB22306}"/>
              </a:ext>
            </a:extLst>
          </p:cNvPr>
          <p:cNvSpPr>
            <a:spLocks noGrp="1" noChangeArrowheads="1"/>
          </p:cNvSpPr>
          <p:nvPr>
            <p:ph type="sldNum" sz="quarter" idx="12"/>
          </p:nvPr>
        </p:nvSpPr>
        <p:spPr>
          <a:ln/>
        </p:spPr>
        <p:txBody>
          <a:bodyPr/>
          <a:lstStyle>
            <a:lvl1pPr>
              <a:defRPr/>
            </a:lvl1pPr>
          </a:lstStyle>
          <a:p>
            <a:pPr>
              <a:defRPr/>
            </a:pPr>
            <a:fld id="{29120FD8-B6C9-4FC3-ACA3-8848F8BDDA03}" type="slidenum">
              <a:rPr lang="en-US" altLang="en-US"/>
              <a:pPr>
                <a:defRPr/>
              </a:pPr>
              <a:t>‹#›</a:t>
            </a:fld>
            <a:endParaRPr lang="en-US" altLang="en-US"/>
          </a:p>
        </p:txBody>
      </p:sp>
    </p:spTree>
    <p:extLst>
      <p:ext uri="{BB962C8B-B14F-4D97-AF65-F5344CB8AC3E}">
        <p14:creationId xmlns:p14="http://schemas.microsoft.com/office/powerpoint/2010/main" val="26764432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14AE3D7-C702-4768-AD86-1363693B34A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FC60ED33-B29F-49FA-A9EC-6DABFA0FC5C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3EEBF695-034F-4542-8D74-4844ED2AEBCD}"/>
              </a:ext>
            </a:extLst>
          </p:cNvPr>
          <p:cNvSpPr>
            <a:spLocks noGrp="1" noChangeArrowheads="1"/>
          </p:cNvSpPr>
          <p:nvPr>
            <p:ph type="sldNum" sz="quarter" idx="12"/>
          </p:nvPr>
        </p:nvSpPr>
        <p:spPr>
          <a:ln/>
        </p:spPr>
        <p:txBody>
          <a:bodyPr/>
          <a:lstStyle>
            <a:lvl1pPr>
              <a:defRPr/>
            </a:lvl1pPr>
          </a:lstStyle>
          <a:p>
            <a:pPr>
              <a:defRPr/>
            </a:pPr>
            <a:fld id="{916E264B-C2C3-4E55-AB1E-3DF7CD5115F2}" type="slidenum">
              <a:rPr lang="en-US" altLang="en-US"/>
              <a:pPr>
                <a:defRPr/>
              </a:pPr>
              <a:t>‹#›</a:t>
            </a:fld>
            <a:endParaRPr lang="en-US" altLang="en-US"/>
          </a:p>
        </p:txBody>
      </p:sp>
    </p:spTree>
    <p:extLst>
      <p:ext uri="{BB962C8B-B14F-4D97-AF65-F5344CB8AC3E}">
        <p14:creationId xmlns:p14="http://schemas.microsoft.com/office/powerpoint/2010/main" val="39116285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4BDCA21-4505-410C-91D3-506AD3E13AB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6978E1A5-58D4-4E0A-AC6B-B0CA94CAC94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DEBE1841-0A1F-407E-970A-518CCD82E72F}"/>
              </a:ext>
            </a:extLst>
          </p:cNvPr>
          <p:cNvSpPr>
            <a:spLocks noGrp="1" noChangeArrowheads="1"/>
          </p:cNvSpPr>
          <p:nvPr>
            <p:ph type="sldNum" sz="quarter" idx="12"/>
          </p:nvPr>
        </p:nvSpPr>
        <p:spPr>
          <a:ln/>
        </p:spPr>
        <p:txBody>
          <a:bodyPr/>
          <a:lstStyle>
            <a:lvl1pPr>
              <a:defRPr/>
            </a:lvl1pPr>
          </a:lstStyle>
          <a:p>
            <a:pPr>
              <a:defRPr/>
            </a:pPr>
            <a:fld id="{CB52A8D3-48D6-4529-8598-A3C2E4B415BA}" type="slidenum">
              <a:rPr lang="en-US" altLang="en-US"/>
              <a:pPr>
                <a:defRPr/>
              </a:pPr>
              <a:t>‹#›</a:t>
            </a:fld>
            <a:endParaRPr lang="en-US" altLang="en-US"/>
          </a:p>
        </p:txBody>
      </p:sp>
    </p:spTree>
    <p:extLst>
      <p:ext uri="{BB962C8B-B14F-4D97-AF65-F5344CB8AC3E}">
        <p14:creationId xmlns:p14="http://schemas.microsoft.com/office/powerpoint/2010/main" val="14698894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88D4C41-4E9A-4E8D-B70A-B6F422FFEFF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8F5561EE-6F9A-4119-8EFA-8873F74F605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C87CDA0C-5389-4436-9912-2338DFBF232B}"/>
              </a:ext>
            </a:extLst>
          </p:cNvPr>
          <p:cNvSpPr>
            <a:spLocks noGrp="1" noChangeArrowheads="1"/>
          </p:cNvSpPr>
          <p:nvPr>
            <p:ph type="sldNum" sz="quarter" idx="12"/>
          </p:nvPr>
        </p:nvSpPr>
        <p:spPr>
          <a:ln/>
        </p:spPr>
        <p:txBody>
          <a:bodyPr/>
          <a:lstStyle>
            <a:lvl1pPr>
              <a:defRPr/>
            </a:lvl1pPr>
          </a:lstStyle>
          <a:p>
            <a:pPr>
              <a:defRPr/>
            </a:pPr>
            <a:fld id="{49073C25-A603-4965-ACB7-36B4DD4AC48A}" type="slidenum">
              <a:rPr lang="en-US" altLang="en-US"/>
              <a:pPr>
                <a:defRPr/>
              </a:pPr>
              <a:t>‹#›</a:t>
            </a:fld>
            <a:endParaRPr lang="en-US" altLang="en-US"/>
          </a:p>
        </p:txBody>
      </p:sp>
    </p:spTree>
    <p:extLst>
      <p:ext uri="{BB962C8B-B14F-4D97-AF65-F5344CB8AC3E}">
        <p14:creationId xmlns:p14="http://schemas.microsoft.com/office/powerpoint/2010/main" val="27058819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0903BDB-2267-4C3D-A214-CFEA8FB295B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8AFAD0B-EDD0-414F-9A13-026696582AA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5313607-B9CD-40C6-ABFC-F7DF9B8DFFBE}"/>
              </a:ext>
            </a:extLst>
          </p:cNvPr>
          <p:cNvSpPr>
            <a:spLocks noGrp="1" noChangeArrowheads="1"/>
          </p:cNvSpPr>
          <p:nvPr>
            <p:ph type="sldNum" sz="quarter" idx="12"/>
          </p:nvPr>
        </p:nvSpPr>
        <p:spPr>
          <a:ln/>
        </p:spPr>
        <p:txBody>
          <a:bodyPr/>
          <a:lstStyle>
            <a:lvl1pPr>
              <a:defRPr/>
            </a:lvl1pPr>
          </a:lstStyle>
          <a:p>
            <a:pPr>
              <a:defRPr/>
            </a:pPr>
            <a:fld id="{1DCF3594-AC8E-4865-BF6A-972BBCF890FF}" type="slidenum">
              <a:rPr lang="en-US" altLang="en-US"/>
              <a:pPr>
                <a:defRPr/>
              </a:pPr>
              <a:t>‹#›</a:t>
            </a:fld>
            <a:endParaRPr lang="en-US" altLang="en-US"/>
          </a:p>
        </p:txBody>
      </p:sp>
    </p:spTree>
    <p:extLst>
      <p:ext uri="{BB962C8B-B14F-4D97-AF65-F5344CB8AC3E}">
        <p14:creationId xmlns:p14="http://schemas.microsoft.com/office/powerpoint/2010/main" val="317826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cSld name="Two Content">
    <p:spTree>
      <p:nvGrpSpPr>
        <p:cNvPr id="1" name=""/>
        <p:cNvGrpSpPr/>
        <p:nvPr/>
      </p:nvGrpSpPr>
      <p:grpSpPr>
        <a:xfrm>
          <a:off x="0" y="0"/>
          <a:ext cx="0" cy="0"/>
          <a:chOff x="0" y="0"/>
          <a:chExt cx="0" cy="0"/>
        </a:xfrm>
      </p:grpSpPr>
      <p:sp>
        <p:nvSpPr>
          <p:cNvPr id="5" name="bk object 16">
            <a:extLst>
              <a:ext uri="{FF2B5EF4-FFF2-40B4-BE49-F238E27FC236}">
                <a16:creationId xmlns:a16="http://schemas.microsoft.com/office/drawing/2014/main" id="{3C3775E3-B515-4663-AE54-0C4295E1D0EB}"/>
              </a:ext>
            </a:extLst>
          </p:cNvPr>
          <p:cNvSpPr>
            <a:spLocks/>
          </p:cNvSpPr>
          <p:nvPr/>
        </p:nvSpPr>
        <p:spPr bwMode="auto">
          <a:xfrm>
            <a:off x="0" y="6688138"/>
            <a:ext cx="9117013" cy="34925"/>
          </a:xfrm>
          <a:custGeom>
            <a:avLst/>
            <a:gdLst>
              <a:gd name="T0" fmla="*/ 9111965 w 9117330"/>
              <a:gd name="T1" fmla="*/ 0 h 34925"/>
              <a:gd name="T2" fmla="*/ 0 w 9117330"/>
              <a:gd name="T3" fmla="*/ 0 h 34925"/>
              <a:gd name="T4" fmla="*/ 0 w 9117330"/>
              <a:gd name="T5" fmla="*/ 34643 h 34925"/>
              <a:gd name="T6" fmla="*/ 9063441 w 9117330"/>
              <a:gd name="T7" fmla="*/ 34643 h 34925"/>
              <a:gd name="T8" fmla="*/ 9111965 w 9117330"/>
              <a:gd name="T9" fmla="*/ 0 h 349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17330" h="34925">
                <a:moveTo>
                  <a:pt x="9116720" y="0"/>
                </a:moveTo>
                <a:lnTo>
                  <a:pt x="0" y="0"/>
                </a:lnTo>
                <a:lnTo>
                  <a:pt x="0" y="34643"/>
                </a:lnTo>
                <a:lnTo>
                  <a:pt x="9068166" y="34643"/>
                </a:lnTo>
                <a:lnTo>
                  <a:pt x="9116720" y="0"/>
                </a:lnTo>
                <a:close/>
              </a:path>
            </a:pathLst>
          </a:custGeom>
          <a:solidFill>
            <a:srgbClr val="0992D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 name="bk object 17">
            <a:extLst>
              <a:ext uri="{FF2B5EF4-FFF2-40B4-BE49-F238E27FC236}">
                <a16:creationId xmlns:a16="http://schemas.microsoft.com/office/drawing/2014/main" id="{21998741-440C-4DD3-87EA-4BD912FBBEE1}"/>
              </a:ext>
            </a:extLst>
          </p:cNvPr>
          <p:cNvSpPr>
            <a:spLocks/>
          </p:cNvSpPr>
          <p:nvPr/>
        </p:nvSpPr>
        <p:spPr bwMode="auto">
          <a:xfrm>
            <a:off x="0" y="6843713"/>
            <a:ext cx="8913813" cy="0"/>
          </a:xfrm>
          <a:custGeom>
            <a:avLst/>
            <a:gdLst>
              <a:gd name="T0" fmla="*/ 0 w 8914130"/>
              <a:gd name="T1" fmla="*/ 8909142 w 8914130"/>
              <a:gd name="T2" fmla="*/ 0 60000 65536"/>
              <a:gd name="T3" fmla="*/ 0 60000 65536"/>
            </a:gdLst>
            <a:ahLst/>
            <a:cxnLst>
              <a:cxn ang="T2">
                <a:pos x="T0" y="0"/>
              </a:cxn>
              <a:cxn ang="T3">
                <a:pos x="T1" y="0"/>
              </a:cxn>
            </a:cxnLst>
            <a:rect l="0" t="0" r="r" b="b"/>
            <a:pathLst>
              <a:path w="8914130">
                <a:moveTo>
                  <a:pt x="0" y="0"/>
                </a:moveTo>
                <a:lnTo>
                  <a:pt x="8913897" y="0"/>
                </a:lnTo>
              </a:path>
            </a:pathLst>
          </a:custGeom>
          <a:noFill/>
          <a:ln w="29032">
            <a:solidFill>
              <a:srgbClr val="0992D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 name="bk object 18">
            <a:extLst>
              <a:ext uri="{FF2B5EF4-FFF2-40B4-BE49-F238E27FC236}">
                <a16:creationId xmlns:a16="http://schemas.microsoft.com/office/drawing/2014/main" id="{F89A670E-C456-4452-A417-4CEEE5F5502B}"/>
              </a:ext>
            </a:extLst>
          </p:cNvPr>
          <p:cNvSpPr>
            <a:spLocks/>
          </p:cNvSpPr>
          <p:nvPr/>
        </p:nvSpPr>
        <p:spPr bwMode="auto">
          <a:xfrm>
            <a:off x="0" y="6721475"/>
            <a:ext cx="9069388" cy="107950"/>
          </a:xfrm>
          <a:custGeom>
            <a:avLst/>
            <a:gdLst>
              <a:gd name="T0" fmla="*/ 9082470 w 9068435"/>
              <a:gd name="T1" fmla="*/ 0 h 107315"/>
              <a:gd name="T2" fmla="*/ 0 w 9068435"/>
              <a:gd name="T3" fmla="*/ 0 h 107315"/>
              <a:gd name="T4" fmla="*/ 0 w 9068435"/>
              <a:gd name="T5" fmla="*/ 116714 h 107315"/>
              <a:gd name="T6" fmla="*/ 8927998 w 9068435"/>
              <a:gd name="T7" fmla="*/ 116714 h 107315"/>
              <a:gd name="T8" fmla="*/ 9082470 w 9068435"/>
              <a:gd name="T9" fmla="*/ 0 h 1073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68435" h="107315">
                <a:moveTo>
                  <a:pt x="9068166" y="0"/>
                </a:moveTo>
                <a:lnTo>
                  <a:pt x="0" y="0"/>
                </a:lnTo>
                <a:lnTo>
                  <a:pt x="0" y="106827"/>
                </a:lnTo>
                <a:lnTo>
                  <a:pt x="8913936" y="106827"/>
                </a:lnTo>
                <a:lnTo>
                  <a:pt x="9068166" y="0"/>
                </a:lnTo>
                <a:close/>
              </a:path>
            </a:pathLst>
          </a:custGeom>
          <a:solidFill>
            <a:srgbClr val="0D60A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8" name="bk object 19">
            <a:extLst>
              <a:ext uri="{FF2B5EF4-FFF2-40B4-BE49-F238E27FC236}">
                <a16:creationId xmlns:a16="http://schemas.microsoft.com/office/drawing/2014/main" id="{29BCE005-D763-42F9-90D9-219BC0D901A3}"/>
              </a:ext>
            </a:extLst>
          </p:cNvPr>
          <p:cNvSpPr>
            <a:spLocks/>
          </p:cNvSpPr>
          <p:nvPr/>
        </p:nvSpPr>
        <p:spPr bwMode="auto">
          <a:xfrm>
            <a:off x="8705850" y="6384925"/>
            <a:ext cx="433388" cy="387350"/>
          </a:xfrm>
          <a:custGeom>
            <a:avLst/>
            <a:gdLst>
              <a:gd name="T0" fmla="*/ 420071 w 434340"/>
              <a:gd name="T1" fmla="*/ 0 h 387350"/>
              <a:gd name="T2" fmla="*/ 196215 w 434340"/>
              <a:gd name="T3" fmla="*/ 0 h 387350"/>
              <a:gd name="T4" fmla="*/ 0 w 434340"/>
              <a:gd name="T5" fmla="*/ 386875 h 387350"/>
              <a:gd name="T6" fmla="*/ 46982 w 434340"/>
              <a:gd name="T7" fmla="*/ 386875 h 387350"/>
              <a:gd name="T8" fmla="*/ 196215 w 434340"/>
              <a:gd name="T9" fmla="*/ 92378 h 387350"/>
              <a:gd name="T10" fmla="*/ 420071 w 434340"/>
              <a:gd name="T11" fmla="*/ 92378 h 387350"/>
              <a:gd name="T12" fmla="*/ 420071 w 434340"/>
              <a:gd name="T13" fmla="*/ 0 h 3873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4340" h="387350">
                <a:moveTo>
                  <a:pt x="434127" y="0"/>
                </a:moveTo>
                <a:lnTo>
                  <a:pt x="202783" y="0"/>
                </a:lnTo>
                <a:lnTo>
                  <a:pt x="0" y="386875"/>
                </a:lnTo>
                <a:lnTo>
                  <a:pt x="48553" y="386875"/>
                </a:lnTo>
                <a:lnTo>
                  <a:pt x="202783" y="92378"/>
                </a:lnTo>
                <a:lnTo>
                  <a:pt x="434127" y="92378"/>
                </a:lnTo>
                <a:lnTo>
                  <a:pt x="434127" y="0"/>
                </a:lnTo>
                <a:close/>
              </a:path>
            </a:pathLst>
          </a:custGeom>
          <a:solidFill>
            <a:srgbClr val="0992D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 name="bk object 20">
            <a:extLst>
              <a:ext uri="{FF2B5EF4-FFF2-40B4-BE49-F238E27FC236}">
                <a16:creationId xmlns:a16="http://schemas.microsoft.com/office/drawing/2014/main" id="{75F9FEA9-3730-415D-9938-3FA4286CC85B}"/>
              </a:ext>
            </a:extLst>
          </p:cNvPr>
          <p:cNvSpPr>
            <a:spLocks/>
          </p:cNvSpPr>
          <p:nvPr/>
        </p:nvSpPr>
        <p:spPr bwMode="auto">
          <a:xfrm>
            <a:off x="8709025" y="6770688"/>
            <a:ext cx="431800" cy="87312"/>
          </a:xfrm>
          <a:custGeom>
            <a:avLst/>
            <a:gdLst>
              <a:gd name="T0" fmla="*/ 431177 w 431800"/>
              <a:gd name="T1" fmla="*/ 0 h 86995"/>
              <a:gd name="T2" fmla="*/ 45603 w 431800"/>
              <a:gd name="T3" fmla="*/ 0 h 86995"/>
              <a:gd name="T4" fmla="*/ 0 w 431800"/>
              <a:gd name="T5" fmla="*/ 91643 h 86995"/>
              <a:gd name="T6" fmla="*/ 431177 w 431800"/>
              <a:gd name="T7" fmla="*/ 91643 h 86995"/>
              <a:gd name="T8" fmla="*/ 431177 w 431800"/>
              <a:gd name="T9" fmla="*/ 0 h 869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1800" h="86995">
                <a:moveTo>
                  <a:pt x="431177" y="0"/>
                </a:moveTo>
                <a:lnTo>
                  <a:pt x="45603" y="0"/>
                </a:lnTo>
                <a:lnTo>
                  <a:pt x="0" y="86776"/>
                </a:lnTo>
                <a:lnTo>
                  <a:pt x="431177" y="86776"/>
                </a:lnTo>
                <a:lnTo>
                  <a:pt x="431177" y="0"/>
                </a:lnTo>
                <a:close/>
              </a:path>
            </a:pathLst>
          </a:custGeom>
          <a:solidFill>
            <a:srgbClr val="0981C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0" name="bk object 21">
            <a:extLst>
              <a:ext uri="{FF2B5EF4-FFF2-40B4-BE49-F238E27FC236}">
                <a16:creationId xmlns:a16="http://schemas.microsoft.com/office/drawing/2014/main" id="{38E3BF4D-DB8D-498A-88B8-2DBD05E9C8F0}"/>
              </a:ext>
            </a:extLst>
          </p:cNvPr>
          <p:cNvSpPr>
            <a:spLocks/>
          </p:cNvSpPr>
          <p:nvPr/>
        </p:nvSpPr>
        <p:spPr bwMode="auto">
          <a:xfrm>
            <a:off x="8753475" y="6477000"/>
            <a:ext cx="387350" cy="293688"/>
          </a:xfrm>
          <a:custGeom>
            <a:avLst/>
            <a:gdLst>
              <a:gd name="T0" fmla="*/ 405058 w 386079"/>
              <a:gd name="T1" fmla="*/ 0 h 294640"/>
              <a:gd name="T2" fmla="*/ 162023 w 386079"/>
              <a:gd name="T3" fmla="*/ 0 h 294640"/>
              <a:gd name="T4" fmla="*/ 0 w 386079"/>
              <a:gd name="T5" fmla="*/ 280545 h 294640"/>
              <a:gd name="T6" fmla="*/ 405058 w 386079"/>
              <a:gd name="T7" fmla="*/ 280545 h 294640"/>
              <a:gd name="T8" fmla="*/ 405058 w 386079"/>
              <a:gd name="T9" fmla="*/ 0 h 2946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6079" h="294640">
                <a:moveTo>
                  <a:pt x="385573" y="0"/>
                </a:moveTo>
                <a:lnTo>
                  <a:pt x="154229" y="0"/>
                </a:lnTo>
                <a:lnTo>
                  <a:pt x="0" y="294496"/>
                </a:lnTo>
                <a:lnTo>
                  <a:pt x="385573" y="294496"/>
                </a:lnTo>
                <a:lnTo>
                  <a:pt x="385573" y="0"/>
                </a:lnTo>
                <a:close/>
              </a:path>
            </a:pathLst>
          </a:custGeom>
          <a:solidFill>
            <a:srgbClr val="0D60A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1" name="bk object 22">
            <a:extLst>
              <a:ext uri="{FF2B5EF4-FFF2-40B4-BE49-F238E27FC236}">
                <a16:creationId xmlns:a16="http://schemas.microsoft.com/office/drawing/2014/main" id="{93E90DD4-FA37-43D3-BF49-52380D3DC6E2}"/>
              </a:ext>
            </a:extLst>
          </p:cNvPr>
          <p:cNvSpPr>
            <a:spLocks noChangeArrowheads="1"/>
          </p:cNvSpPr>
          <p:nvPr/>
        </p:nvSpPr>
        <p:spPr bwMode="auto">
          <a:xfrm>
            <a:off x="7469188" y="6254750"/>
            <a:ext cx="1182687" cy="300038"/>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endParaRPr lang="en-US" altLang="en-US">
              <a:solidFill>
                <a:srgbClr val="000000"/>
              </a:solidFill>
            </a:endParaRPr>
          </a:p>
        </p:txBody>
      </p:sp>
      <p:sp>
        <p:nvSpPr>
          <p:cNvPr id="12" name="bk object 23">
            <a:extLst>
              <a:ext uri="{FF2B5EF4-FFF2-40B4-BE49-F238E27FC236}">
                <a16:creationId xmlns:a16="http://schemas.microsoft.com/office/drawing/2014/main" id="{84DE2716-30FD-443E-8596-0D165F4F75CA}"/>
              </a:ext>
            </a:extLst>
          </p:cNvPr>
          <p:cNvSpPr>
            <a:spLocks noChangeArrowheads="1"/>
          </p:cNvSpPr>
          <p:nvPr/>
        </p:nvSpPr>
        <p:spPr bwMode="auto">
          <a:xfrm>
            <a:off x="8570913" y="6488113"/>
            <a:ext cx="52387" cy="60325"/>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endParaRPr lang="en-US" altLang="en-US">
              <a:solidFill>
                <a:srgbClr val="000000"/>
              </a:solidFill>
            </a:endParaRPr>
          </a:p>
        </p:txBody>
      </p:sp>
      <p:sp>
        <p:nvSpPr>
          <p:cNvPr id="13" name="bk object 24">
            <a:extLst>
              <a:ext uri="{FF2B5EF4-FFF2-40B4-BE49-F238E27FC236}">
                <a16:creationId xmlns:a16="http://schemas.microsoft.com/office/drawing/2014/main" id="{7D66034D-4500-47EE-A92F-00EA327AC447}"/>
              </a:ext>
            </a:extLst>
          </p:cNvPr>
          <p:cNvSpPr>
            <a:spLocks noChangeArrowheads="1"/>
          </p:cNvSpPr>
          <p:nvPr/>
        </p:nvSpPr>
        <p:spPr bwMode="auto">
          <a:xfrm>
            <a:off x="7458075" y="6494463"/>
            <a:ext cx="50800" cy="60325"/>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endParaRPr lang="en-US" altLang="en-US">
              <a:solidFill>
                <a:srgbClr val="000000"/>
              </a:solidFill>
            </a:endParaRPr>
          </a:p>
        </p:txBody>
      </p:sp>
      <p:sp>
        <p:nvSpPr>
          <p:cNvPr id="14" name="bk object 25">
            <a:extLst>
              <a:ext uri="{FF2B5EF4-FFF2-40B4-BE49-F238E27FC236}">
                <a16:creationId xmlns:a16="http://schemas.microsoft.com/office/drawing/2014/main" id="{27DB3958-7511-4E04-9CD2-4F74A4EC83D8}"/>
              </a:ext>
            </a:extLst>
          </p:cNvPr>
          <p:cNvSpPr>
            <a:spLocks noChangeArrowheads="1"/>
          </p:cNvSpPr>
          <p:nvPr/>
        </p:nvSpPr>
        <p:spPr bwMode="auto">
          <a:xfrm>
            <a:off x="7480300" y="6488113"/>
            <a:ext cx="50800" cy="60325"/>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endParaRPr lang="en-US" altLang="en-US">
              <a:solidFill>
                <a:srgbClr val="000000"/>
              </a:solidFill>
            </a:endParaRPr>
          </a:p>
        </p:txBody>
      </p:sp>
      <p:sp>
        <p:nvSpPr>
          <p:cNvPr id="15" name="bk object 26">
            <a:extLst>
              <a:ext uri="{FF2B5EF4-FFF2-40B4-BE49-F238E27FC236}">
                <a16:creationId xmlns:a16="http://schemas.microsoft.com/office/drawing/2014/main" id="{99261515-15AE-411B-AFAD-EEBEBA9F57C3}"/>
              </a:ext>
            </a:extLst>
          </p:cNvPr>
          <p:cNvSpPr>
            <a:spLocks noChangeArrowheads="1"/>
          </p:cNvSpPr>
          <p:nvPr/>
        </p:nvSpPr>
        <p:spPr bwMode="auto">
          <a:xfrm>
            <a:off x="7788275" y="6565900"/>
            <a:ext cx="528638" cy="60325"/>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endParaRPr lang="en-US" altLang="en-US">
              <a:solidFill>
                <a:srgbClr val="000000"/>
              </a:solidFill>
            </a:endParaRPr>
          </a:p>
        </p:txBody>
      </p:sp>
      <p:sp>
        <p:nvSpPr>
          <p:cNvPr id="16" name="bk object 27">
            <a:extLst>
              <a:ext uri="{FF2B5EF4-FFF2-40B4-BE49-F238E27FC236}">
                <a16:creationId xmlns:a16="http://schemas.microsoft.com/office/drawing/2014/main" id="{47425AC1-1BAC-4947-8062-ADB32BE34AFA}"/>
              </a:ext>
            </a:extLst>
          </p:cNvPr>
          <p:cNvSpPr>
            <a:spLocks/>
          </p:cNvSpPr>
          <p:nvPr/>
        </p:nvSpPr>
        <p:spPr bwMode="auto">
          <a:xfrm>
            <a:off x="0" y="120650"/>
            <a:ext cx="6946900" cy="92075"/>
          </a:xfrm>
          <a:custGeom>
            <a:avLst/>
            <a:gdLst>
              <a:gd name="T0" fmla="*/ 6955573 w 6946265"/>
              <a:gd name="T1" fmla="*/ 0 h 92075"/>
              <a:gd name="T2" fmla="*/ 0 w 6946265"/>
              <a:gd name="T3" fmla="*/ 0 h 92075"/>
              <a:gd name="T4" fmla="*/ 0 w 6946265"/>
              <a:gd name="T5" fmla="*/ 91635 h 92075"/>
              <a:gd name="T6" fmla="*/ 6906953 w 6946265"/>
              <a:gd name="T7" fmla="*/ 91635 h 92075"/>
              <a:gd name="T8" fmla="*/ 6955573 w 6946265"/>
              <a:gd name="T9" fmla="*/ 0 h 920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46265" h="92075">
                <a:moveTo>
                  <a:pt x="6946042" y="0"/>
                </a:moveTo>
                <a:lnTo>
                  <a:pt x="0" y="0"/>
                </a:lnTo>
                <a:lnTo>
                  <a:pt x="0" y="91635"/>
                </a:lnTo>
                <a:lnTo>
                  <a:pt x="6897488" y="91635"/>
                </a:lnTo>
                <a:lnTo>
                  <a:pt x="6946042" y="0"/>
                </a:lnTo>
                <a:close/>
              </a:path>
            </a:pathLst>
          </a:custGeom>
          <a:solidFill>
            <a:srgbClr val="0092D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7" name="bk object 28">
            <a:extLst>
              <a:ext uri="{FF2B5EF4-FFF2-40B4-BE49-F238E27FC236}">
                <a16:creationId xmlns:a16="http://schemas.microsoft.com/office/drawing/2014/main" id="{8A5F8128-D742-4777-BEAC-D42DE62D2040}"/>
              </a:ext>
            </a:extLst>
          </p:cNvPr>
          <p:cNvSpPr>
            <a:spLocks/>
          </p:cNvSpPr>
          <p:nvPr/>
        </p:nvSpPr>
        <p:spPr bwMode="auto">
          <a:xfrm>
            <a:off x="0" y="212725"/>
            <a:ext cx="6946900" cy="384175"/>
          </a:xfrm>
          <a:custGeom>
            <a:avLst/>
            <a:gdLst>
              <a:gd name="T0" fmla="*/ 6955573 w 6946265"/>
              <a:gd name="T1" fmla="*/ 0 h 384175"/>
              <a:gd name="T2" fmla="*/ 6906953 w 6946265"/>
              <a:gd name="T3" fmla="*/ 0 h 384175"/>
              <a:gd name="T4" fmla="*/ 6752511 w 6946265"/>
              <a:gd name="T5" fmla="*/ 292087 h 384175"/>
              <a:gd name="T6" fmla="*/ 0 w 6946265"/>
              <a:gd name="T7" fmla="*/ 292087 h 384175"/>
              <a:gd name="T8" fmla="*/ 0 w 6946265"/>
              <a:gd name="T9" fmla="*/ 383721 h 384175"/>
              <a:gd name="T10" fmla="*/ 6752511 w 6946265"/>
              <a:gd name="T11" fmla="*/ 383721 h 384175"/>
              <a:gd name="T12" fmla="*/ 6955573 w 6946265"/>
              <a:gd name="T13" fmla="*/ 0 h 384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46265" h="384175">
                <a:moveTo>
                  <a:pt x="6946042" y="0"/>
                </a:moveTo>
                <a:lnTo>
                  <a:pt x="6897488" y="0"/>
                </a:lnTo>
                <a:lnTo>
                  <a:pt x="6743258" y="292087"/>
                </a:lnTo>
                <a:lnTo>
                  <a:pt x="0" y="292087"/>
                </a:lnTo>
                <a:lnTo>
                  <a:pt x="0" y="383721"/>
                </a:lnTo>
                <a:lnTo>
                  <a:pt x="6743258" y="383721"/>
                </a:lnTo>
                <a:lnTo>
                  <a:pt x="6946042" y="0"/>
                </a:lnTo>
                <a:close/>
              </a:path>
            </a:pathLst>
          </a:custGeom>
          <a:solidFill>
            <a:srgbClr val="0092D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8" name="bk object 29">
            <a:extLst>
              <a:ext uri="{FF2B5EF4-FFF2-40B4-BE49-F238E27FC236}">
                <a16:creationId xmlns:a16="http://schemas.microsoft.com/office/drawing/2014/main" id="{81E43487-88CA-4534-B05F-D1B52EAA9903}"/>
              </a:ext>
            </a:extLst>
          </p:cNvPr>
          <p:cNvSpPr>
            <a:spLocks/>
          </p:cNvSpPr>
          <p:nvPr/>
        </p:nvSpPr>
        <p:spPr bwMode="auto">
          <a:xfrm>
            <a:off x="0" y="212725"/>
            <a:ext cx="6897688" cy="292100"/>
          </a:xfrm>
          <a:custGeom>
            <a:avLst/>
            <a:gdLst>
              <a:gd name="T0" fmla="*/ 6892733 w 6898005"/>
              <a:gd name="T1" fmla="*/ 0 h 292100"/>
              <a:gd name="T2" fmla="*/ 0 w 6898005"/>
              <a:gd name="T3" fmla="*/ 0 h 292100"/>
              <a:gd name="T4" fmla="*/ 0 w 6898005"/>
              <a:gd name="T5" fmla="*/ 292087 h 292100"/>
              <a:gd name="T6" fmla="*/ 6738608 w 6898005"/>
              <a:gd name="T7" fmla="*/ 292087 h 292100"/>
              <a:gd name="T8" fmla="*/ 6892733 w 6898005"/>
              <a:gd name="T9" fmla="*/ 0 h 292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98005" h="292100">
                <a:moveTo>
                  <a:pt x="6897488" y="0"/>
                </a:moveTo>
                <a:lnTo>
                  <a:pt x="0" y="0"/>
                </a:lnTo>
                <a:lnTo>
                  <a:pt x="0" y="292087"/>
                </a:lnTo>
                <a:lnTo>
                  <a:pt x="6743258" y="292087"/>
                </a:lnTo>
                <a:lnTo>
                  <a:pt x="6897488" y="0"/>
                </a:lnTo>
                <a:close/>
              </a:path>
            </a:pathLst>
          </a:custGeom>
          <a:solidFill>
            <a:srgbClr val="005FA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9" name="bk object 30">
            <a:extLst>
              <a:ext uri="{FF2B5EF4-FFF2-40B4-BE49-F238E27FC236}">
                <a16:creationId xmlns:a16="http://schemas.microsoft.com/office/drawing/2014/main" id="{23AE41D7-C92B-4E2B-A8C3-4A13175AE3CA}"/>
              </a:ext>
            </a:extLst>
          </p:cNvPr>
          <p:cNvSpPr>
            <a:spLocks/>
          </p:cNvSpPr>
          <p:nvPr/>
        </p:nvSpPr>
        <p:spPr bwMode="auto">
          <a:xfrm>
            <a:off x="0" y="638175"/>
            <a:ext cx="9139238" cy="66675"/>
          </a:xfrm>
          <a:custGeom>
            <a:avLst/>
            <a:gdLst>
              <a:gd name="T0" fmla="*/ 0 w 9139555"/>
              <a:gd name="T1" fmla="*/ 76028 h 66040"/>
              <a:gd name="T2" fmla="*/ 9134774 w 9139555"/>
              <a:gd name="T3" fmla="*/ 76028 h 66040"/>
              <a:gd name="T4" fmla="*/ 9134774 w 9139555"/>
              <a:gd name="T5" fmla="*/ 0 h 66040"/>
              <a:gd name="T6" fmla="*/ 0 w 9139555"/>
              <a:gd name="T7" fmla="*/ 0 h 66040"/>
              <a:gd name="T8" fmla="*/ 0 w 9139555"/>
              <a:gd name="T9" fmla="*/ 76028 h 660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39555" h="66040">
                <a:moveTo>
                  <a:pt x="0" y="65862"/>
                </a:moveTo>
                <a:lnTo>
                  <a:pt x="9139529" y="65862"/>
                </a:lnTo>
                <a:lnTo>
                  <a:pt x="9139529" y="0"/>
                </a:lnTo>
                <a:lnTo>
                  <a:pt x="0" y="0"/>
                </a:lnTo>
                <a:lnTo>
                  <a:pt x="0" y="65862"/>
                </a:lnTo>
                <a:close/>
              </a:path>
            </a:pathLst>
          </a:custGeom>
          <a:solidFill>
            <a:srgbClr val="0092D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0" name="bk object 31">
            <a:extLst>
              <a:ext uri="{FF2B5EF4-FFF2-40B4-BE49-F238E27FC236}">
                <a16:creationId xmlns:a16="http://schemas.microsoft.com/office/drawing/2014/main" id="{8BE82808-EF49-4AE1-A5DA-AFF069A87766}"/>
              </a:ext>
            </a:extLst>
          </p:cNvPr>
          <p:cNvSpPr>
            <a:spLocks noChangeArrowheads="1"/>
          </p:cNvSpPr>
          <p:nvPr/>
        </p:nvSpPr>
        <p:spPr bwMode="auto">
          <a:xfrm>
            <a:off x="6657975" y="120650"/>
            <a:ext cx="2481263" cy="474663"/>
          </a:xfrm>
          <a:prstGeom prst="rect">
            <a:avLst/>
          </a:prstGeom>
          <a:blipFill dpi="0" rotWithShape="1">
            <a:blip r:embed="rId7"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endParaRPr lang="en-US" altLang="en-US">
              <a:solidFill>
                <a:srgbClr val="000000"/>
              </a:solidFill>
            </a:endParaRPr>
          </a:p>
        </p:txBody>
      </p:sp>
      <p:sp>
        <p:nvSpPr>
          <p:cNvPr id="2" name="Holder 2"/>
          <p:cNvSpPr>
            <a:spLocks noGrp="1"/>
          </p:cNvSpPr>
          <p:nvPr>
            <p:ph type="title"/>
          </p:nvPr>
        </p:nvSpPr>
        <p:spPr/>
        <p:txBody>
          <a:bodyPr lIns="0" tIns="0" rIns="0" bIns="0"/>
          <a:lstStyle>
            <a:lvl1pPr>
              <a:defRPr sz="3200" b="1" i="0">
                <a:solidFill>
                  <a:srgbClr val="0853A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lIns="0" tIns="0" rIns="0" bIns="0">
            <a:spAutoFit/>
          </a:bodyPr>
          <a:lstStyle>
            <a:lvl1pPr>
              <a:defRPr/>
            </a:lvl1pPr>
          </a:lstStyle>
          <a:p>
            <a:endParaRPr/>
          </a:p>
        </p:txBody>
      </p:sp>
      <p:sp>
        <p:nvSpPr>
          <p:cNvPr id="21" name="Holder 5">
            <a:extLst>
              <a:ext uri="{FF2B5EF4-FFF2-40B4-BE49-F238E27FC236}">
                <a16:creationId xmlns:a16="http://schemas.microsoft.com/office/drawing/2014/main" id="{555FCBA8-182B-46A5-8096-1B1A42A77BB8}"/>
              </a:ext>
            </a:extLst>
          </p:cNvPr>
          <p:cNvSpPr>
            <a:spLocks noGrp="1"/>
          </p:cNvSpPr>
          <p:nvPr>
            <p:ph type="ftr" sz="quarter" idx="10"/>
          </p:nvPr>
        </p:nvSpPr>
        <p:spPr>
          <a:xfrm>
            <a:off x="3108325" y="6378575"/>
            <a:ext cx="2927350" cy="342900"/>
          </a:xfrm>
          <a:prstGeom prst="rect">
            <a:avLst/>
          </a:prstGeom>
        </p:spPr>
        <p:txBody>
          <a:bodyPr lIns="0" tIns="0" rIns="0" bIns="0"/>
          <a:lstStyle>
            <a:lvl1pPr algn="ctr">
              <a:defRPr>
                <a:solidFill>
                  <a:prstClr val="black">
                    <a:tint val="75000"/>
                  </a:prstClr>
                </a:solidFill>
              </a:defRPr>
            </a:lvl1pPr>
          </a:lstStyle>
          <a:p>
            <a:pPr>
              <a:defRPr/>
            </a:pPr>
            <a:endParaRPr/>
          </a:p>
        </p:txBody>
      </p:sp>
      <p:sp>
        <p:nvSpPr>
          <p:cNvPr id="22" name="Holder 6">
            <a:extLst>
              <a:ext uri="{FF2B5EF4-FFF2-40B4-BE49-F238E27FC236}">
                <a16:creationId xmlns:a16="http://schemas.microsoft.com/office/drawing/2014/main" id="{5A9766AB-0147-498A-9665-6179028376D7}"/>
              </a:ext>
            </a:extLst>
          </p:cNvPr>
          <p:cNvSpPr>
            <a:spLocks noGrp="1"/>
          </p:cNvSpPr>
          <p:nvPr>
            <p:ph type="dt" sz="half" idx="11"/>
          </p:nvPr>
        </p:nvSpPr>
        <p:spPr>
          <a:xfrm>
            <a:off x="457200" y="6378575"/>
            <a:ext cx="2103438" cy="342900"/>
          </a:xfrm>
          <a:prstGeom prst="rect">
            <a:avLst/>
          </a:prstGeom>
        </p:spPr>
        <p:txBody>
          <a:bodyPr lIns="0" tIns="0" rIns="0" bIns="0"/>
          <a:lstStyle>
            <a:lvl1pPr algn="l">
              <a:defRPr>
                <a:solidFill>
                  <a:prstClr val="black">
                    <a:tint val="75000"/>
                  </a:prstClr>
                </a:solidFill>
              </a:defRPr>
            </a:lvl1pPr>
          </a:lstStyle>
          <a:p>
            <a:pPr>
              <a:defRPr/>
            </a:pPr>
            <a:fld id="{3D080476-09BB-4AC9-9B55-D6C19F9781D9}" type="datetimeFigureOut">
              <a:rPr lang="en-US"/>
              <a:pPr>
                <a:defRPr/>
              </a:pPr>
              <a:t>9/21/2018</a:t>
            </a:fld>
            <a:endParaRPr lang="en-US"/>
          </a:p>
        </p:txBody>
      </p:sp>
      <p:sp>
        <p:nvSpPr>
          <p:cNvPr id="23" name="Holder 7">
            <a:extLst>
              <a:ext uri="{FF2B5EF4-FFF2-40B4-BE49-F238E27FC236}">
                <a16:creationId xmlns:a16="http://schemas.microsoft.com/office/drawing/2014/main" id="{B34BD2C6-9F86-4F89-B42C-A9B3517DFF56}"/>
              </a:ext>
            </a:extLst>
          </p:cNvPr>
          <p:cNvSpPr>
            <a:spLocks noGrp="1"/>
          </p:cNvSpPr>
          <p:nvPr>
            <p:ph type="sldNum" sz="quarter" idx="12"/>
          </p:nvPr>
        </p:nvSpPr>
        <p:spPr/>
        <p:txBody>
          <a:bodyPr lIns="0" tIns="0" rIns="0" bIns="0"/>
          <a:lstStyle>
            <a:lvl1pPr algn="r">
              <a:defRPr>
                <a:solidFill>
                  <a:prstClr val="black">
                    <a:tint val="75000"/>
                  </a:prstClr>
                </a:solidFill>
              </a:defRPr>
            </a:lvl1pPr>
          </a:lstStyle>
          <a:p>
            <a:pPr>
              <a:defRPr/>
            </a:pPr>
            <a:fld id="{68759023-E819-44A3-87FC-C9578F3C4ABC}" type="slidenum">
              <a:rPr/>
              <a:pPr>
                <a:defRPr/>
              </a:pPr>
              <a:t>‹#›</a:t>
            </a:fld>
            <a:endParaRPr/>
          </a:p>
        </p:txBody>
      </p:sp>
    </p:spTree>
    <p:extLst>
      <p:ext uri="{BB962C8B-B14F-4D97-AF65-F5344CB8AC3E}">
        <p14:creationId xmlns:p14="http://schemas.microsoft.com/office/powerpoint/2010/main" val="6564771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737D9AD-DFD2-4A09-8758-A1522851002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1AF26FA-42E2-4993-A1A0-4C2E17A1213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BD5350D-2460-46C6-BAC8-600D6F83C522}"/>
              </a:ext>
            </a:extLst>
          </p:cNvPr>
          <p:cNvSpPr>
            <a:spLocks noGrp="1" noChangeArrowheads="1"/>
          </p:cNvSpPr>
          <p:nvPr>
            <p:ph type="sldNum" sz="quarter" idx="12"/>
          </p:nvPr>
        </p:nvSpPr>
        <p:spPr>
          <a:ln/>
        </p:spPr>
        <p:txBody>
          <a:bodyPr/>
          <a:lstStyle>
            <a:lvl1pPr>
              <a:defRPr/>
            </a:lvl1pPr>
          </a:lstStyle>
          <a:p>
            <a:pPr>
              <a:defRPr/>
            </a:pPr>
            <a:fld id="{E8EA09C2-E917-462A-8E0E-4DB1D001CC26}" type="slidenum">
              <a:rPr lang="en-US" altLang="en-US"/>
              <a:pPr>
                <a:defRPr/>
              </a:pPr>
              <a:t>‹#›</a:t>
            </a:fld>
            <a:endParaRPr lang="en-US" altLang="en-US"/>
          </a:p>
        </p:txBody>
      </p:sp>
    </p:spTree>
    <p:extLst>
      <p:ext uri="{BB962C8B-B14F-4D97-AF65-F5344CB8AC3E}">
        <p14:creationId xmlns:p14="http://schemas.microsoft.com/office/powerpoint/2010/main" val="15415722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0"/>
            <a:ext cx="207645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0"/>
            <a:ext cx="607695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3E5EADC-BE98-43C9-810A-4EBDE0D4300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E2DEA5E-4D16-4CA6-B338-CE9166CC89C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F29C992-718E-47EE-838F-099A955D5A3F}"/>
              </a:ext>
            </a:extLst>
          </p:cNvPr>
          <p:cNvSpPr>
            <a:spLocks noGrp="1" noChangeArrowheads="1"/>
          </p:cNvSpPr>
          <p:nvPr>
            <p:ph type="sldNum" sz="quarter" idx="12"/>
          </p:nvPr>
        </p:nvSpPr>
        <p:spPr>
          <a:ln/>
        </p:spPr>
        <p:txBody>
          <a:bodyPr/>
          <a:lstStyle>
            <a:lvl1pPr>
              <a:defRPr/>
            </a:lvl1pPr>
          </a:lstStyle>
          <a:p>
            <a:pPr>
              <a:defRPr/>
            </a:pPr>
            <a:fld id="{F9F19FCA-1A93-4D18-8059-FDB49F37B671}" type="slidenum">
              <a:rPr lang="en-US" altLang="en-US"/>
              <a:pPr>
                <a:defRPr/>
              </a:pPr>
              <a:t>‹#›</a:t>
            </a:fld>
            <a:endParaRPr lang="en-US" altLang="en-US"/>
          </a:p>
        </p:txBody>
      </p:sp>
    </p:spTree>
    <p:extLst>
      <p:ext uri="{BB962C8B-B14F-4D97-AF65-F5344CB8AC3E}">
        <p14:creationId xmlns:p14="http://schemas.microsoft.com/office/powerpoint/2010/main" val="29175932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Tree>
    <p:extLst>
      <p:ext uri="{BB962C8B-B14F-4D97-AF65-F5344CB8AC3E}">
        <p14:creationId xmlns:p14="http://schemas.microsoft.com/office/powerpoint/2010/main" val="2053746206"/>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72497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Tree>
    <p:extLst>
      <p:ext uri="{BB962C8B-B14F-4D97-AF65-F5344CB8AC3E}">
        <p14:creationId xmlns:p14="http://schemas.microsoft.com/office/powerpoint/2010/main" val="1327341489"/>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21024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93743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Tree>
    <p:extLst>
      <p:ext uri="{BB962C8B-B14F-4D97-AF65-F5344CB8AC3E}">
        <p14:creationId xmlns:p14="http://schemas.microsoft.com/office/powerpoint/2010/main" val="2743012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7966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506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9050"/>
            <a:ext cx="2895600" cy="328613"/>
          </a:xfrm>
          <a:prstGeom prst="rect">
            <a:avLst/>
          </a:prstGeom>
        </p:spPr>
        <p:txBody>
          <a:bodyPr/>
          <a:lstStyle>
            <a:lvl1pPr>
              <a:defRPr>
                <a:solidFill>
                  <a:prstClr val="black"/>
                </a:solidFill>
                <a:latin typeface="Calibri" panose="020F0502020204030204" pitchFamily="34" charset="0"/>
                <a:ea typeface="MS PGothic" panose="020B0600070205080204" pitchFamily="34" charset="-128"/>
              </a:defRPr>
            </a:lvl1pPr>
          </a:lstStyle>
          <a:p>
            <a:pPr>
              <a:defRPr/>
            </a:pPr>
            <a:fld id="{3EB87AF7-06B3-4F69-BDDC-59789F33CC57}" type="datetimeFigureOut">
              <a:rPr lang="en-US"/>
              <a:pPr>
                <a:defRPr/>
              </a:pPr>
              <a:t>9/21/2018</a:t>
            </a:fld>
            <a:endParaRPr lang="en-US"/>
          </a:p>
        </p:txBody>
      </p:sp>
      <p:sp>
        <p:nvSpPr>
          <p:cNvPr id="3" name="Footer Placeholder 2"/>
          <p:cNvSpPr>
            <a:spLocks noGrp="1"/>
          </p:cNvSpPr>
          <p:nvPr>
            <p:ph type="ftr" sz="quarter" idx="11"/>
          </p:nvPr>
        </p:nvSpPr>
        <p:spPr>
          <a:xfrm>
            <a:off x="3429000" y="19050"/>
            <a:ext cx="4114800" cy="328613"/>
          </a:xfrm>
          <a:prstGeom prst="rect">
            <a:avLst/>
          </a:prstGeom>
        </p:spPr>
        <p:txBody>
          <a:bodyPr/>
          <a:lstStyle>
            <a:lvl1pPr>
              <a:defRPr>
                <a:solidFill>
                  <a:prstClr val="black"/>
                </a:solidFill>
                <a:latin typeface="Calibri" panose="020F0502020204030204" pitchFamily="34" charset="0"/>
                <a:ea typeface="MS PGothic" panose="020B0600070205080204" pitchFamily="34" charset="-128"/>
              </a:defRPr>
            </a:lvl1pPr>
          </a:lstStyle>
          <a:p>
            <a:pPr>
              <a:defRPr/>
            </a:pPr>
            <a:endParaRPr lang="en-US"/>
          </a:p>
        </p:txBody>
      </p:sp>
      <p:sp>
        <p:nvSpPr>
          <p:cNvPr id="4" name="Slide Number Placeholder 3"/>
          <p:cNvSpPr>
            <a:spLocks noGrp="1"/>
          </p:cNvSpPr>
          <p:nvPr>
            <p:ph type="sldNum" sz="quarter" idx="12"/>
          </p:nvPr>
        </p:nvSpPr>
        <p:spPr/>
        <p:txBody>
          <a:bodyPr/>
          <a:lstStyle>
            <a:lvl1pPr defTabSz="457200">
              <a:defRPr/>
            </a:lvl1pPr>
          </a:lstStyle>
          <a:p>
            <a:pPr>
              <a:defRPr/>
            </a:pPr>
            <a:fld id="{98713EE9-2336-44FC-8B11-92C4F03F38D8}" type="slidenum">
              <a:rPr lang="en-US"/>
              <a:pPr>
                <a:defRPr/>
              </a:pPr>
              <a:t>‹#›</a:t>
            </a:fld>
            <a:endParaRPr lang="en-US"/>
          </a:p>
        </p:txBody>
      </p:sp>
    </p:spTree>
    <p:extLst>
      <p:ext uri="{BB962C8B-B14F-4D97-AF65-F5344CB8AC3E}">
        <p14:creationId xmlns:p14="http://schemas.microsoft.com/office/powerpoint/2010/main" val="16205164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Tree>
    <p:extLst>
      <p:ext uri="{BB962C8B-B14F-4D97-AF65-F5344CB8AC3E}">
        <p14:creationId xmlns:p14="http://schemas.microsoft.com/office/powerpoint/2010/main" val="3811528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55896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13643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4974" y="534315"/>
            <a:ext cx="8234052" cy="3351886"/>
          </a:xfrm>
        </p:spPr>
        <p:txBody>
          <a:bodyPr>
            <a:normAutofit/>
          </a:bodyPr>
          <a:lstStyle>
            <a:lvl1pPr algn="ctr">
              <a:defRPr sz="3300">
                <a:solidFill>
                  <a:srgbClr val="0854A2"/>
                </a:solidFill>
              </a:defRPr>
            </a:lvl1pPr>
          </a:lstStyle>
          <a:p>
            <a:r>
              <a:rPr lang="en-US" dirty="0"/>
              <a:t>Click to edit Master title style</a:t>
            </a:r>
          </a:p>
        </p:txBody>
      </p:sp>
      <p:sp>
        <p:nvSpPr>
          <p:cNvPr id="3" name="Subtitle 2"/>
          <p:cNvSpPr>
            <a:spLocks noGrp="1"/>
          </p:cNvSpPr>
          <p:nvPr>
            <p:ph type="subTitle" idx="1"/>
          </p:nvPr>
        </p:nvSpPr>
        <p:spPr>
          <a:xfrm>
            <a:off x="555650" y="5141808"/>
            <a:ext cx="8032702" cy="1486787"/>
          </a:xfrm>
        </p:spPr>
        <p:txBody>
          <a:bodyPr anchor="ctr">
            <a:normAutofit/>
          </a:bodyPr>
          <a:lstStyle>
            <a:lvl1pPr marL="0" indent="0" algn="ctr">
              <a:buNone/>
              <a:defRPr sz="1800" b="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3137645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defTabSz="457200">
              <a:defRPr/>
            </a:lvl1pPr>
          </a:lstStyle>
          <a:p>
            <a:pPr>
              <a:defRPr/>
            </a:pPr>
            <a:fld id="{AACC7E1E-EBA0-4FEE-88F7-11B5A741FB98}" type="slidenum">
              <a:rPr lang="en-US" altLang="en-US"/>
              <a:pPr>
                <a:defRPr/>
              </a:pPr>
              <a:t>‹#›</a:t>
            </a:fld>
            <a:endParaRPr lang="en-US" altLang="en-US"/>
          </a:p>
        </p:txBody>
      </p:sp>
    </p:spTree>
    <p:extLst>
      <p:ext uri="{BB962C8B-B14F-4D97-AF65-F5344CB8AC3E}">
        <p14:creationId xmlns:p14="http://schemas.microsoft.com/office/powerpoint/2010/main" val="11278780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1"/>
          </p:nvPr>
        </p:nvSpPr>
        <p:spPr>
          <a:xfrm>
            <a:off x="6126163" y="1835152"/>
            <a:ext cx="2570162" cy="2066925"/>
          </a:xfrm>
        </p:spPr>
        <p:txBody>
          <a:bodyPr/>
          <a:lstStyle>
            <a:lvl1pPr marL="2381" indent="0">
              <a:buFontTx/>
              <a:buNone/>
              <a:defRPr/>
            </a:lvl1pPr>
          </a:lstStyle>
          <a:p>
            <a:pPr lvl="0"/>
            <a:endParaRPr lang="en-US" noProof="0" dirty="0"/>
          </a:p>
        </p:txBody>
      </p:sp>
      <p:sp>
        <p:nvSpPr>
          <p:cNvPr id="5" name="Slide Number Placeholder 5"/>
          <p:cNvSpPr>
            <a:spLocks noGrp="1"/>
          </p:cNvSpPr>
          <p:nvPr>
            <p:ph type="sldNum" sz="quarter" idx="12"/>
          </p:nvPr>
        </p:nvSpPr>
        <p:spPr/>
        <p:txBody>
          <a:bodyPr/>
          <a:lstStyle>
            <a:lvl1pPr defTabSz="457200">
              <a:defRPr/>
            </a:lvl1pPr>
          </a:lstStyle>
          <a:p>
            <a:pPr>
              <a:defRPr/>
            </a:pPr>
            <a:fld id="{D084D66D-FB85-4D4A-BF0D-3B53FB65798A}" type="slidenum">
              <a:rPr lang="en-US" altLang="en-US"/>
              <a:pPr>
                <a:defRPr/>
              </a:pPr>
              <a:t>‹#›</a:t>
            </a:fld>
            <a:endParaRPr lang="en-US" altLang="en-US"/>
          </a:p>
        </p:txBody>
      </p:sp>
    </p:spTree>
    <p:extLst>
      <p:ext uri="{BB962C8B-B14F-4D97-AF65-F5344CB8AC3E}">
        <p14:creationId xmlns:p14="http://schemas.microsoft.com/office/powerpoint/2010/main" val="34654318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5" name="Subtitle 2"/>
          <p:cNvSpPr txBox="1">
            <a:spLocks/>
          </p:cNvSpPr>
          <p:nvPr userDrawn="1"/>
        </p:nvSpPr>
        <p:spPr>
          <a:xfrm>
            <a:off x="565150" y="2452688"/>
            <a:ext cx="7893050" cy="2816225"/>
          </a:xfrm>
          <a:prstGeom prst="rect">
            <a:avLst/>
          </a:prstGeom>
        </p:spPr>
        <p:txBody>
          <a:bodyPr lIns="68580" tIns="34290" rIns="68580" bIns="34290">
            <a:normAutofit/>
          </a:bodyPr>
          <a:lstStyle>
            <a:lvl1pPr marL="0" indent="0" algn="ctr" defTabSz="457200" rtl="0" eaLnBrk="1" latinLnBrk="0" hangingPunct="1">
              <a:spcBef>
                <a:spcPct val="20000"/>
              </a:spcBef>
              <a:buFont typeface="Arial"/>
              <a:buNone/>
              <a:defRPr sz="3200" kern="1200">
                <a:solidFill>
                  <a:srgbClr val="000000"/>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2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endParaRPr lang="en-US" sz="1500" dirty="0"/>
          </a:p>
        </p:txBody>
      </p:sp>
      <p:sp>
        <p:nvSpPr>
          <p:cNvPr id="3" name="Subtitle 2"/>
          <p:cNvSpPr>
            <a:spLocks noGrp="1"/>
          </p:cNvSpPr>
          <p:nvPr>
            <p:ph type="subTitle" idx="1"/>
          </p:nvPr>
        </p:nvSpPr>
        <p:spPr>
          <a:xfrm>
            <a:off x="565150" y="1361408"/>
            <a:ext cx="7893050" cy="664212"/>
          </a:xfrm>
        </p:spPr>
        <p:txBody>
          <a:bodyPr/>
          <a:lstStyle>
            <a:lvl1pPr marL="0" indent="0" algn="ctr">
              <a:buNone/>
              <a:defRPr b="1">
                <a:solidFill>
                  <a:srgbClr val="000000"/>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1" name="Text Placeholder 10"/>
          <p:cNvSpPr>
            <a:spLocks noGrp="1"/>
          </p:cNvSpPr>
          <p:nvPr>
            <p:ph type="body" sz="quarter" idx="13"/>
          </p:nvPr>
        </p:nvSpPr>
        <p:spPr>
          <a:xfrm>
            <a:off x="565150" y="2327656"/>
            <a:ext cx="7893050" cy="352704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457200" y="192332"/>
            <a:ext cx="8229600" cy="690416"/>
          </a:xfrm>
          <a:prstGeom prst="rect">
            <a:avLst/>
          </a:prstGeom>
        </p:spPr>
        <p:txBody>
          <a:bodyPr rtlCol="0">
            <a:noAutofit/>
          </a:bodyPr>
          <a:lstStyle/>
          <a:p>
            <a:r>
              <a:rPr lang="en-US" dirty="0"/>
              <a:t>Slide Title</a:t>
            </a:r>
          </a:p>
        </p:txBody>
      </p:sp>
    </p:spTree>
    <p:extLst>
      <p:ext uri="{BB962C8B-B14F-4D97-AF65-F5344CB8AC3E}">
        <p14:creationId xmlns:p14="http://schemas.microsoft.com/office/powerpoint/2010/main" val="39213323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57200" y="19050"/>
            <a:ext cx="2895600" cy="328613"/>
          </a:xfrm>
          <a:prstGeom prst="rect">
            <a:avLst/>
          </a:prstGeom>
        </p:spPr>
        <p:txBody>
          <a:bodyPr/>
          <a:lstStyle>
            <a:lvl1pPr>
              <a:defRPr>
                <a:solidFill>
                  <a:prstClr val="black"/>
                </a:solidFill>
                <a:latin typeface="Calibri" panose="020F0502020204030204" pitchFamily="34" charset="0"/>
                <a:ea typeface="MS PGothic" panose="020B0600070205080204" pitchFamily="34" charset="-128"/>
              </a:defRPr>
            </a:lvl1pPr>
          </a:lstStyle>
          <a:p>
            <a:pPr>
              <a:defRPr/>
            </a:pPr>
            <a:fld id="{045A1507-66A2-4CDC-B1A1-90A954880729}" type="datetimeFigureOut">
              <a:rPr lang="en-US"/>
              <a:pPr>
                <a:defRPr/>
              </a:pPr>
              <a:t>9/21/2018</a:t>
            </a:fld>
            <a:endParaRPr lang="en-US"/>
          </a:p>
        </p:txBody>
      </p:sp>
      <p:sp>
        <p:nvSpPr>
          <p:cNvPr id="6" name="Footer Placeholder 5"/>
          <p:cNvSpPr>
            <a:spLocks noGrp="1"/>
          </p:cNvSpPr>
          <p:nvPr>
            <p:ph type="ftr" sz="quarter" idx="11"/>
          </p:nvPr>
        </p:nvSpPr>
        <p:spPr>
          <a:xfrm>
            <a:off x="3429000" y="19050"/>
            <a:ext cx="4114800" cy="328613"/>
          </a:xfrm>
          <a:prstGeom prst="rect">
            <a:avLst/>
          </a:prstGeom>
        </p:spPr>
        <p:txBody>
          <a:bodyPr/>
          <a:lstStyle>
            <a:lvl1pPr>
              <a:defRPr>
                <a:solidFill>
                  <a:prstClr val="black"/>
                </a:solidFill>
                <a:latin typeface="Calibri" panose="020F0502020204030204" pitchFamily="34" charset="0"/>
                <a:ea typeface="MS PGothic" panose="020B0600070205080204"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defTabSz="457200">
              <a:defRPr/>
            </a:lvl1pPr>
          </a:lstStyle>
          <a:p>
            <a:pPr>
              <a:defRPr/>
            </a:pPr>
            <a:fld id="{71089B15-67EA-4C25-BF9A-61B7A7C99D43}" type="slidenum">
              <a:rPr lang="en-US"/>
              <a:pPr>
                <a:defRPr/>
              </a:pPr>
              <a:t>‹#›</a:t>
            </a:fld>
            <a:endParaRPr lang="en-US"/>
          </a:p>
        </p:txBody>
      </p:sp>
    </p:spTree>
    <p:extLst>
      <p:ext uri="{BB962C8B-B14F-4D97-AF65-F5344CB8AC3E}">
        <p14:creationId xmlns:p14="http://schemas.microsoft.com/office/powerpoint/2010/main" val="6294980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9050"/>
            <a:ext cx="2895600" cy="328613"/>
          </a:xfrm>
          <a:prstGeom prst="rect">
            <a:avLst/>
          </a:prstGeom>
        </p:spPr>
        <p:txBody>
          <a:bodyPr/>
          <a:lstStyle>
            <a:lvl1pPr>
              <a:defRPr>
                <a:solidFill>
                  <a:prstClr val="black"/>
                </a:solidFill>
                <a:latin typeface="Calibri" panose="020F0502020204030204" pitchFamily="34" charset="0"/>
                <a:ea typeface="MS PGothic" panose="020B0600070205080204" pitchFamily="34" charset="-128"/>
              </a:defRPr>
            </a:lvl1pPr>
          </a:lstStyle>
          <a:p>
            <a:pPr>
              <a:defRPr/>
            </a:pPr>
            <a:fld id="{3EB87AF7-06B3-4F69-BDDC-59789F33CC57}" type="datetimeFigureOut">
              <a:rPr lang="en-US"/>
              <a:pPr>
                <a:defRPr/>
              </a:pPr>
              <a:t>9/21/2018</a:t>
            </a:fld>
            <a:endParaRPr lang="en-US"/>
          </a:p>
        </p:txBody>
      </p:sp>
      <p:sp>
        <p:nvSpPr>
          <p:cNvPr id="3" name="Footer Placeholder 2"/>
          <p:cNvSpPr>
            <a:spLocks noGrp="1"/>
          </p:cNvSpPr>
          <p:nvPr>
            <p:ph type="ftr" sz="quarter" idx="11"/>
          </p:nvPr>
        </p:nvSpPr>
        <p:spPr>
          <a:xfrm>
            <a:off x="3429000" y="19050"/>
            <a:ext cx="4114800" cy="328613"/>
          </a:xfrm>
          <a:prstGeom prst="rect">
            <a:avLst/>
          </a:prstGeom>
        </p:spPr>
        <p:txBody>
          <a:bodyPr/>
          <a:lstStyle>
            <a:lvl1pPr>
              <a:defRPr>
                <a:solidFill>
                  <a:prstClr val="black"/>
                </a:solidFill>
                <a:latin typeface="Calibri" panose="020F0502020204030204" pitchFamily="34" charset="0"/>
                <a:ea typeface="MS PGothic" panose="020B0600070205080204" pitchFamily="34" charset="-128"/>
              </a:defRPr>
            </a:lvl1pPr>
          </a:lstStyle>
          <a:p>
            <a:pPr>
              <a:defRPr/>
            </a:pPr>
            <a:endParaRPr lang="en-US"/>
          </a:p>
        </p:txBody>
      </p:sp>
      <p:sp>
        <p:nvSpPr>
          <p:cNvPr id="4" name="Slide Number Placeholder 3"/>
          <p:cNvSpPr>
            <a:spLocks noGrp="1"/>
          </p:cNvSpPr>
          <p:nvPr>
            <p:ph type="sldNum" sz="quarter" idx="12"/>
          </p:nvPr>
        </p:nvSpPr>
        <p:spPr/>
        <p:txBody>
          <a:bodyPr/>
          <a:lstStyle>
            <a:lvl1pPr defTabSz="457200">
              <a:defRPr/>
            </a:lvl1pPr>
          </a:lstStyle>
          <a:p>
            <a:pPr>
              <a:defRPr/>
            </a:pPr>
            <a:fld id="{98713EE9-2336-44FC-8B11-92C4F03F38D8}" type="slidenum">
              <a:rPr lang="en-US"/>
              <a:pPr>
                <a:defRPr/>
              </a:pPr>
              <a:t>‹#›</a:t>
            </a:fld>
            <a:endParaRPr lang="en-US"/>
          </a:p>
        </p:txBody>
      </p:sp>
    </p:spTree>
    <p:extLst>
      <p:ext uri="{BB962C8B-B14F-4D97-AF65-F5344CB8AC3E}">
        <p14:creationId xmlns:p14="http://schemas.microsoft.com/office/powerpoint/2010/main" val="41779407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Head and Content w/Subhead">
    <p:spTree>
      <p:nvGrpSpPr>
        <p:cNvPr id="1" name=""/>
        <p:cNvGrpSpPr/>
        <p:nvPr/>
      </p:nvGrpSpPr>
      <p:grpSpPr>
        <a:xfrm>
          <a:off x="0" y="0"/>
          <a:ext cx="0" cy="0"/>
          <a:chOff x="0" y="0"/>
          <a:chExt cx="0" cy="0"/>
        </a:xfrm>
      </p:grpSpPr>
      <p:sp>
        <p:nvSpPr>
          <p:cNvPr id="2" name="Title 1"/>
          <p:cNvSpPr>
            <a:spLocks noGrp="1"/>
          </p:cNvSpPr>
          <p:nvPr>
            <p:ph type="title"/>
          </p:nvPr>
        </p:nvSpPr>
        <p:spPr>
          <a:xfrm>
            <a:off x="653733" y="438914"/>
            <a:ext cx="8089901" cy="424732"/>
          </a:xfrm>
        </p:spPr>
        <p:txBody>
          <a:bodyPr rtlCol="0" anchor="t">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661375" y="2021792"/>
            <a:ext cx="8325548" cy="4011502"/>
          </a:xfrm>
        </p:spPr>
        <p:txBody>
          <a:bodyPr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idx="10"/>
          </p:nvPr>
        </p:nvSpPr>
        <p:spPr>
          <a:xfrm>
            <a:off x="638227" y="1563684"/>
            <a:ext cx="8087171" cy="313932"/>
          </a:xfrm>
        </p:spPr>
        <p:txBody>
          <a:bodyPr/>
          <a:lstStyle>
            <a:lvl1pPr marL="0" indent="0">
              <a:buNone/>
              <a:defRPr sz="1575" b="0">
                <a:solidFill>
                  <a:schemeClr val="tx1"/>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5" name="Date Placeholder 4"/>
          <p:cNvSpPr>
            <a:spLocks noGrp="1"/>
          </p:cNvSpPr>
          <p:nvPr>
            <p:ph type="dt" sz="half" idx="11"/>
          </p:nvPr>
        </p:nvSpPr>
        <p:spPr>
          <a:xfrm>
            <a:off x="6334125" y="6451600"/>
            <a:ext cx="927100" cy="155575"/>
          </a:xfrm>
          <a:prstGeom prst="rect">
            <a:avLst/>
          </a:prstGeom>
        </p:spPr>
        <p:txBody>
          <a:bodyPr vert="horz" wrap="square" lIns="0" tIns="0" rIns="0" bIns="0" rtlCol="0" anchor="b" anchorCtr="0"/>
          <a:lstStyle>
            <a:lvl1pPr algn="l">
              <a:defRPr sz="675" i="0">
                <a:solidFill>
                  <a:prstClr val="white"/>
                </a:solidFill>
                <a:latin typeface="Arial" pitchFamily="34" charset="0"/>
                <a:ea typeface="MS PGothic" panose="020B0600070205080204" pitchFamily="34" charset="-128"/>
                <a:cs typeface="Arial" pitchFamily="34" charset="0"/>
              </a:defRPr>
            </a:lvl1pPr>
          </a:lstStyle>
          <a:p>
            <a:pPr>
              <a:defRPr/>
            </a:pPr>
            <a:fld id="{AE25C4B3-F886-41B6-9CDF-2EEF0C9BB989}" type="datetime1">
              <a:rPr lang="en-US"/>
              <a:pPr>
                <a:defRPr/>
              </a:pPr>
              <a:t>9/21/2018</a:t>
            </a:fld>
            <a:endParaRPr lang="en-US" dirty="0"/>
          </a:p>
        </p:txBody>
      </p:sp>
      <p:sp>
        <p:nvSpPr>
          <p:cNvPr id="7" name="Footer Placeholder 5"/>
          <p:cNvSpPr>
            <a:spLocks noGrp="1"/>
          </p:cNvSpPr>
          <p:nvPr>
            <p:ph type="ftr" sz="quarter" idx="12"/>
          </p:nvPr>
        </p:nvSpPr>
        <p:spPr>
          <a:xfrm>
            <a:off x="728663" y="6470650"/>
            <a:ext cx="4311650" cy="138113"/>
          </a:xfrm>
          <a:prstGeom prst="rect">
            <a:avLst/>
          </a:prstGeom>
        </p:spPr>
        <p:txBody>
          <a:bodyPr vert="horz" wrap="square" lIns="0" tIns="0" rIns="0" bIns="0" rtlCol="0" anchor="b" anchorCtr="0"/>
          <a:lstStyle>
            <a:lvl1pPr algn="l">
              <a:defRPr sz="675" i="0">
                <a:solidFill>
                  <a:prstClr val="white"/>
                </a:solidFill>
                <a:latin typeface="Arial" pitchFamily="34" charset="0"/>
                <a:ea typeface="MS PGothic" panose="020B0600070205080204" pitchFamily="34" charset="-128"/>
                <a:cs typeface="Arial" pitchFamily="34" charset="0"/>
              </a:defRPr>
            </a:lvl1pPr>
          </a:lstStyle>
          <a:p>
            <a:pPr>
              <a:defRPr/>
            </a:pPr>
            <a:r>
              <a:rPr lang="en-US"/>
              <a:t>http://smokingcessationleadership.ucsf.edu/</a:t>
            </a:r>
          </a:p>
        </p:txBody>
      </p:sp>
      <p:sp>
        <p:nvSpPr>
          <p:cNvPr id="8" name="Slide Number Placeholder 6"/>
          <p:cNvSpPr>
            <a:spLocks noGrp="1"/>
          </p:cNvSpPr>
          <p:nvPr>
            <p:ph type="sldNum" sz="quarter" idx="13"/>
          </p:nvPr>
        </p:nvSpPr>
        <p:spPr>
          <a:xfrm>
            <a:off x="358775" y="6453188"/>
            <a:ext cx="246063" cy="155575"/>
          </a:xfrm>
        </p:spPr>
        <p:txBody>
          <a:bodyPr lIns="0" tIns="0" rIns="0" bIns="0" rtlCol="0" anchor="b"/>
          <a:lstStyle>
            <a:lvl1pPr algn="l" defTabSz="457200">
              <a:defRPr sz="675" i="0">
                <a:solidFill>
                  <a:prstClr val="white"/>
                </a:solidFill>
                <a:latin typeface="Arial" pitchFamily="34" charset="0"/>
                <a:cs typeface="Arial" pitchFamily="34" charset="0"/>
              </a:defRPr>
            </a:lvl1pPr>
          </a:lstStyle>
          <a:p>
            <a:pPr>
              <a:defRPr/>
            </a:pPr>
            <a:fld id="{E69E7238-1AD2-437F-8F4D-85682C5E77E1}" type="slidenum">
              <a:rPr lang="en-US"/>
              <a:pPr>
                <a:defRPr/>
              </a:pPr>
              <a:t>‹#›</a:t>
            </a:fld>
            <a:endParaRPr lang="en-US" dirty="0"/>
          </a:p>
        </p:txBody>
      </p:sp>
    </p:spTree>
    <p:extLst>
      <p:ext uri="{BB962C8B-B14F-4D97-AF65-F5344CB8AC3E}">
        <p14:creationId xmlns:p14="http://schemas.microsoft.com/office/powerpoint/2010/main" val="291246663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57200" y="19050"/>
            <a:ext cx="2895600" cy="328613"/>
          </a:xfrm>
          <a:prstGeom prst="rect">
            <a:avLst/>
          </a:prstGeom>
        </p:spPr>
        <p:txBody>
          <a:bodyPr/>
          <a:lstStyle>
            <a:lvl1pPr>
              <a:defRPr>
                <a:solidFill>
                  <a:prstClr val="black"/>
                </a:solidFill>
                <a:latin typeface="Calibri" panose="020F0502020204030204" pitchFamily="34" charset="0"/>
                <a:ea typeface="MS PGothic" panose="020B0600070205080204" pitchFamily="34" charset="-128"/>
              </a:defRPr>
            </a:lvl1pPr>
          </a:lstStyle>
          <a:p>
            <a:pPr>
              <a:defRPr/>
            </a:pPr>
            <a:fld id="{045A1507-66A2-4CDC-B1A1-90A954880729}" type="datetimeFigureOut">
              <a:rPr lang="en-US"/>
              <a:pPr>
                <a:defRPr/>
              </a:pPr>
              <a:t>9/21/2018</a:t>
            </a:fld>
            <a:endParaRPr lang="en-US"/>
          </a:p>
        </p:txBody>
      </p:sp>
      <p:sp>
        <p:nvSpPr>
          <p:cNvPr id="6" name="Footer Placeholder 5"/>
          <p:cNvSpPr>
            <a:spLocks noGrp="1"/>
          </p:cNvSpPr>
          <p:nvPr>
            <p:ph type="ftr" sz="quarter" idx="11"/>
          </p:nvPr>
        </p:nvSpPr>
        <p:spPr>
          <a:xfrm>
            <a:off x="3429000" y="19050"/>
            <a:ext cx="4114800" cy="328613"/>
          </a:xfrm>
          <a:prstGeom prst="rect">
            <a:avLst/>
          </a:prstGeom>
        </p:spPr>
        <p:txBody>
          <a:bodyPr/>
          <a:lstStyle>
            <a:lvl1pPr>
              <a:defRPr>
                <a:solidFill>
                  <a:prstClr val="black"/>
                </a:solidFill>
                <a:latin typeface="Calibri" panose="020F0502020204030204" pitchFamily="34" charset="0"/>
                <a:ea typeface="MS PGothic" panose="020B0600070205080204"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defTabSz="457200">
              <a:defRPr/>
            </a:lvl1pPr>
          </a:lstStyle>
          <a:p>
            <a:pPr>
              <a:defRPr/>
            </a:pPr>
            <a:fld id="{71089B15-67EA-4C25-BF9A-61B7A7C99D43}" type="slidenum">
              <a:rPr lang="en-US"/>
              <a:pPr>
                <a:defRPr/>
              </a:pPr>
              <a:t>‹#›</a:t>
            </a:fld>
            <a:endParaRPr lang="en-US"/>
          </a:p>
        </p:txBody>
      </p:sp>
    </p:spTree>
    <p:extLst>
      <p:ext uri="{BB962C8B-B14F-4D97-AF65-F5344CB8AC3E}">
        <p14:creationId xmlns:p14="http://schemas.microsoft.com/office/powerpoint/2010/main" val="35764155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71"/>
            <a:ext cx="6447501" cy="1826581"/>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403850" y="6042025"/>
            <a:ext cx="684213" cy="365125"/>
          </a:xfrm>
          <a:prstGeom prst="rect">
            <a:avLst/>
          </a:prstGeom>
        </p:spPr>
        <p:txBody>
          <a:bodyPr/>
          <a:lstStyle>
            <a:lvl1pPr>
              <a:defRPr>
                <a:solidFill>
                  <a:prstClr val="black">
                    <a:tint val="75000"/>
                  </a:prstClr>
                </a:solidFill>
                <a:latin typeface="Calibri" panose="020F0502020204030204" pitchFamily="34" charset="0"/>
                <a:ea typeface="MS PGothic" panose="020B0600070205080204" pitchFamily="34" charset="-128"/>
              </a:defRPr>
            </a:lvl1pPr>
          </a:lstStyle>
          <a:p>
            <a:pPr>
              <a:defRPr/>
            </a:pPr>
            <a:fld id="{E6E01CDF-E74A-46DD-8ABE-564418EEF66B}" type="datetimeFigureOut">
              <a:rPr lang="en-US"/>
              <a:pPr>
                <a:defRPr/>
              </a:pPr>
              <a:t>9/21/2018</a:t>
            </a:fld>
            <a:endParaRPr lang="en-US"/>
          </a:p>
        </p:txBody>
      </p:sp>
      <p:sp>
        <p:nvSpPr>
          <p:cNvPr id="5" name="Footer Placeholder 4"/>
          <p:cNvSpPr>
            <a:spLocks noGrp="1"/>
          </p:cNvSpPr>
          <p:nvPr>
            <p:ph type="ftr" sz="quarter" idx="11"/>
          </p:nvPr>
        </p:nvSpPr>
        <p:spPr>
          <a:xfrm>
            <a:off x="508000" y="6042025"/>
            <a:ext cx="4722813" cy="365125"/>
          </a:xfrm>
          <a:prstGeom prst="rect">
            <a:avLst/>
          </a:prstGeom>
        </p:spPr>
        <p:txBody>
          <a:bodyPr/>
          <a:lstStyle>
            <a:lvl1pPr>
              <a:defRPr>
                <a:solidFill>
                  <a:prstClr val="black">
                    <a:tint val="75000"/>
                  </a:prstClr>
                </a:solidFill>
                <a:latin typeface="Calibri" panose="020F0502020204030204" pitchFamily="34" charset="0"/>
                <a:ea typeface="MS PGothic" panose="020B0600070205080204"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a:solidFill>
                  <a:srgbClr val="90C226"/>
                </a:solidFill>
              </a:defRPr>
            </a:lvl1pPr>
          </a:lstStyle>
          <a:p>
            <a:pPr>
              <a:defRPr/>
            </a:pPr>
            <a:fld id="{9E3B501C-DEF6-41FA-9943-48B88FCA11AC}" type="slidenum">
              <a:rPr lang="en-US"/>
              <a:pPr>
                <a:defRPr/>
              </a:pPr>
              <a:t>‹#›</a:t>
            </a:fld>
            <a:endParaRPr lang="en-US"/>
          </a:p>
        </p:txBody>
      </p:sp>
    </p:spTree>
    <p:extLst>
      <p:ext uri="{BB962C8B-B14F-4D97-AF65-F5344CB8AC3E}">
        <p14:creationId xmlns:p14="http://schemas.microsoft.com/office/powerpoint/2010/main" val="4086912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a:prstGeom prst="rect">
            <a:avLst/>
          </a:prstGeom>
        </p:spPr>
        <p:txBody>
          <a:bodyPr/>
          <a:lstStyle>
            <a:lvl1pPr>
              <a:defRPr>
                <a:solidFill>
                  <a:schemeClr val="bg1"/>
                </a:solidFill>
              </a:defRPr>
            </a:lvl1pPr>
          </a:lstStyle>
          <a:p>
            <a:r>
              <a:rPr lang="en-US" dirty="0"/>
              <a:t>Click </a:t>
            </a:r>
            <a:r>
              <a:rPr lang="en-US" dirty="0" err="1"/>
              <a:t>tt</a:t>
            </a:r>
            <a:r>
              <a:rPr lang="en-US" dirty="0"/>
              <a: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pPr>
            <a:fld id="{C5A4C241-597D-436C-8F90-38971DA4F3F1}" type="datetimeFigureOut">
              <a:rPr lang="en-US" smtClean="0">
                <a:solidFill>
                  <a:prstClr val="black"/>
                </a:solidFill>
                <a:latin typeface="Calibri"/>
                <a:ea typeface=""/>
              </a:rPr>
              <a:pPr defTabSz="914400" eaLnBrk="1" fontAlgn="auto" hangingPunct="1">
                <a:spcBef>
                  <a:spcPts val="0"/>
                </a:spcBef>
                <a:spcAft>
                  <a:spcPts val="0"/>
                </a:spcAft>
              </a:pPr>
              <a:t>9/21/2018</a:t>
            </a:fld>
            <a:endParaRPr lang="en-US" dirty="0">
              <a:solidFill>
                <a:prstClr val="black"/>
              </a:solidFill>
              <a:latin typeface="Calibri"/>
              <a:ea typeface=""/>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pPr>
            <a:endParaRPr lang="en-US" dirty="0">
              <a:solidFill>
                <a:prstClr val="black"/>
              </a:solidFill>
              <a:latin typeface="Calibri"/>
              <a:ea typeface=""/>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pPr>
            <a:fld id="{42C15D11-7027-4474-9EA9-B9D7EEEC6F53}" type="slidenum">
              <a:rPr lang="en-US" smtClean="0">
                <a:solidFill>
                  <a:prstClr val="black"/>
                </a:solidFill>
                <a:latin typeface="Calibri"/>
                <a:ea typeface=""/>
              </a:rPr>
              <a:pPr defTabSz="914400" eaLnBrk="1" fontAlgn="auto" hangingPunct="1">
                <a:spcBef>
                  <a:spcPts val="0"/>
                </a:spcBef>
                <a:spcAft>
                  <a:spcPts val="0"/>
                </a:spcAft>
              </a:pPr>
              <a:t>‹#›</a:t>
            </a:fld>
            <a:endParaRPr lang="en-US" dirty="0">
              <a:solidFill>
                <a:prstClr val="black"/>
              </a:solidFill>
              <a:latin typeface="Calibri"/>
              <a:ea typeface=""/>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pPr>
            <a:fld id="{C5A4C241-597D-436C-8F90-38971DA4F3F1}" type="datetimeFigureOut">
              <a:rPr lang="en-US" smtClean="0">
                <a:solidFill>
                  <a:prstClr val="black"/>
                </a:solidFill>
                <a:latin typeface="Calibri"/>
                <a:ea typeface=""/>
              </a:rPr>
              <a:pPr defTabSz="914400" eaLnBrk="1" fontAlgn="auto" hangingPunct="1">
                <a:spcBef>
                  <a:spcPts val="0"/>
                </a:spcBef>
                <a:spcAft>
                  <a:spcPts val="0"/>
                </a:spcAft>
              </a:pPr>
              <a:t>9/21/2018</a:t>
            </a:fld>
            <a:endParaRPr lang="en-US" dirty="0">
              <a:solidFill>
                <a:prstClr val="black"/>
              </a:solidFill>
              <a:latin typeface="Calibri"/>
              <a:ea typeface=""/>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pPr>
            <a:endParaRPr lang="en-US" dirty="0">
              <a:solidFill>
                <a:prstClr val="black"/>
              </a:solidFill>
              <a:latin typeface="Calibri"/>
              <a:ea typeface=""/>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pPr>
            <a:fld id="{42C15D11-7027-4474-9EA9-B9D7EEEC6F53}" type="slidenum">
              <a:rPr lang="en-US" smtClean="0">
                <a:solidFill>
                  <a:prstClr val="black"/>
                </a:solidFill>
                <a:latin typeface="Calibri"/>
                <a:ea typeface=""/>
              </a:rPr>
              <a:pPr defTabSz="914400" eaLnBrk="1" fontAlgn="auto" hangingPunct="1">
                <a:spcBef>
                  <a:spcPts val="0"/>
                </a:spcBef>
                <a:spcAft>
                  <a:spcPts val="0"/>
                </a:spcAft>
              </a:pPr>
              <a:t>‹#›</a:t>
            </a:fld>
            <a:endParaRPr lang="en-US" dirty="0">
              <a:solidFill>
                <a:prstClr val="black"/>
              </a:solidFill>
              <a:latin typeface="Calibri"/>
              <a:ea typeface=""/>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pPr>
            <a:fld id="{C5A4C241-597D-436C-8F90-38971DA4F3F1}" type="datetimeFigureOut">
              <a:rPr lang="en-US" smtClean="0">
                <a:solidFill>
                  <a:prstClr val="black"/>
                </a:solidFill>
                <a:latin typeface="Calibri"/>
                <a:ea typeface=""/>
              </a:rPr>
              <a:pPr defTabSz="914400" eaLnBrk="1" fontAlgn="auto" hangingPunct="1">
                <a:spcBef>
                  <a:spcPts val="0"/>
                </a:spcBef>
                <a:spcAft>
                  <a:spcPts val="0"/>
                </a:spcAft>
              </a:pPr>
              <a:t>9/21/2018</a:t>
            </a:fld>
            <a:endParaRPr lang="en-US" dirty="0">
              <a:solidFill>
                <a:prstClr val="black"/>
              </a:solidFill>
              <a:latin typeface="Calibri"/>
              <a:ea typeface=""/>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pPr>
            <a:endParaRPr lang="en-US" dirty="0">
              <a:solidFill>
                <a:prstClr val="black"/>
              </a:solidFill>
              <a:latin typeface="Calibri"/>
              <a:ea typeface=""/>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pPr>
            <a:fld id="{42C15D11-7027-4474-9EA9-B9D7EEEC6F53}" type="slidenum">
              <a:rPr lang="en-US" smtClean="0">
                <a:solidFill>
                  <a:prstClr val="black"/>
                </a:solidFill>
                <a:latin typeface="Calibri"/>
                <a:ea typeface=""/>
              </a:rPr>
              <a:pPr defTabSz="914400" eaLnBrk="1" fontAlgn="auto" hangingPunct="1">
                <a:spcBef>
                  <a:spcPts val="0"/>
                </a:spcBef>
                <a:spcAft>
                  <a:spcPts val="0"/>
                </a:spcAft>
              </a:pPr>
              <a:t>‹#›</a:t>
            </a:fld>
            <a:endParaRPr lang="en-US" dirty="0">
              <a:solidFill>
                <a:prstClr val="black"/>
              </a:solidFill>
              <a:latin typeface="Calibri"/>
              <a:ea typeface=""/>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14.jpeg"/><Relationship Id="rId2" Type="http://schemas.openxmlformats.org/officeDocument/2006/relationships/slideLayout" Target="../slideLayouts/slideLayout8.xml"/><Relationship Id="rId16"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12.jpe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1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image" Target="../media/image18.jpeg"/><Relationship Id="rId2" Type="http://schemas.openxmlformats.org/officeDocument/2006/relationships/slideLayout" Target="../slideLayouts/slideLayout20.xml"/><Relationship Id="rId16" Type="http://schemas.openxmlformats.org/officeDocument/2006/relationships/image" Target="../media/image17.jpe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16.jpe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15.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19.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22.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2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image" Target="../media/image3.png"/><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image" Target="../media/image25.wmf"/><Relationship Id="rId5" Type="http://schemas.openxmlformats.org/officeDocument/2006/relationships/slideLayout" Target="../slideLayouts/slideLayout57.xml"/><Relationship Id="rId10" Type="http://schemas.openxmlformats.org/officeDocument/2006/relationships/image" Target="../media/image24.wmf"/><Relationship Id="rId4" Type="http://schemas.openxmlformats.org/officeDocument/2006/relationships/slideLayout" Target="../slideLayouts/slideLayout56.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descr="NBHN_ppt_temp_footer.wmf"/>
          <p:cNvPicPr>
            <a:picLocks noChangeAspect="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0" y="6262688"/>
            <a:ext cx="91440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41325" y="704850"/>
            <a:ext cx="82550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1028" name="Text Placeholder 2"/>
          <p:cNvSpPr>
            <a:spLocks noGrp="1"/>
          </p:cNvSpPr>
          <p:nvPr>
            <p:ph type="body" idx="1"/>
          </p:nvPr>
        </p:nvSpPr>
        <p:spPr bwMode="auto">
          <a:xfrm>
            <a:off x="441325" y="1835150"/>
            <a:ext cx="82550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6" name="Slide Number Placeholder 5"/>
          <p:cNvSpPr>
            <a:spLocks noGrp="1"/>
          </p:cNvSpPr>
          <p:nvPr>
            <p:ph type="sldNum" sz="quarter" idx="4"/>
          </p:nvPr>
        </p:nvSpPr>
        <p:spPr>
          <a:xfrm>
            <a:off x="8789988" y="6488113"/>
            <a:ext cx="354012" cy="287337"/>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b="1" smtClean="0">
                <a:solidFill>
                  <a:schemeClr val="bg1"/>
                </a:solidFill>
              </a:defRPr>
            </a:lvl1pPr>
          </a:lstStyle>
          <a:p>
            <a:pPr>
              <a:defRPr/>
            </a:pPr>
            <a:fld id="{DA2F6532-74B2-3544-BF39-D8182A39AA2C}" type="slidenum">
              <a:rPr lang="en-US" altLang="x-none"/>
              <a:pPr>
                <a:defRPr/>
              </a:pPr>
              <a:t>‹#›</a:t>
            </a:fld>
            <a:endParaRPr lang="en-US" altLang="x-none" dirty="0"/>
          </a:p>
        </p:txBody>
      </p:sp>
      <p:pic>
        <p:nvPicPr>
          <p:cNvPr id="1030" name="Picture 1" descr="NBHN_ppt_temp_header.wmf"/>
          <p:cNvPicPr>
            <a:picLocks noChangeAspect="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0" y="12065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2" r:id="rId1"/>
    <p:sldLayoutId id="2147483670" r:id="rId2"/>
    <p:sldLayoutId id="2147483671" r:id="rId3"/>
    <p:sldLayoutId id="2147483759" r:id="rId4"/>
    <p:sldLayoutId id="2147483784" r:id="rId5"/>
    <p:sldLayoutId id="2147483785" r:id="rId6"/>
  </p:sldLayoutIdLst>
  <p:hf hdr="0" ftr="0" dt="0"/>
  <p:txStyles>
    <p:titleStyle>
      <a:lvl1pPr algn="l" defTabSz="457200" rtl="0" eaLnBrk="0" fontAlgn="base" hangingPunct="0">
        <a:lnSpc>
          <a:spcPct val="90000"/>
        </a:lnSpc>
        <a:spcBef>
          <a:spcPct val="0"/>
        </a:spcBef>
        <a:spcAft>
          <a:spcPct val="0"/>
        </a:spcAft>
        <a:defRPr sz="3200" b="1" kern="1200">
          <a:solidFill>
            <a:srgbClr val="0854A2"/>
          </a:solidFill>
          <a:latin typeface="+mj-lt"/>
          <a:ea typeface="ＭＳ Ｐゴシック" charset="0"/>
          <a:cs typeface="ＭＳ Ｐゴシック" charset="0"/>
        </a:defRPr>
      </a:lvl1pPr>
      <a:lvl2pPr algn="l" defTabSz="457200" rtl="0" eaLnBrk="0" fontAlgn="base" hangingPunct="0">
        <a:lnSpc>
          <a:spcPct val="90000"/>
        </a:lnSpc>
        <a:spcBef>
          <a:spcPct val="0"/>
        </a:spcBef>
        <a:spcAft>
          <a:spcPct val="0"/>
        </a:spcAft>
        <a:defRPr sz="3200" b="1">
          <a:solidFill>
            <a:srgbClr val="0854A2"/>
          </a:solidFill>
          <a:latin typeface="Calibri" charset="0"/>
          <a:ea typeface="ＭＳ Ｐゴシック" charset="0"/>
          <a:cs typeface="ＭＳ Ｐゴシック" charset="0"/>
        </a:defRPr>
      </a:lvl2pPr>
      <a:lvl3pPr algn="l" defTabSz="457200" rtl="0" eaLnBrk="0" fontAlgn="base" hangingPunct="0">
        <a:lnSpc>
          <a:spcPct val="90000"/>
        </a:lnSpc>
        <a:spcBef>
          <a:spcPct val="0"/>
        </a:spcBef>
        <a:spcAft>
          <a:spcPct val="0"/>
        </a:spcAft>
        <a:defRPr sz="3200" b="1">
          <a:solidFill>
            <a:srgbClr val="0854A2"/>
          </a:solidFill>
          <a:latin typeface="Calibri" charset="0"/>
          <a:ea typeface="ＭＳ Ｐゴシック" charset="0"/>
          <a:cs typeface="ＭＳ Ｐゴシック" charset="0"/>
        </a:defRPr>
      </a:lvl3pPr>
      <a:lvl4pPr algn="l" defTabSz="457200" rtl="0" eaLnBrk="0" fontAlgn="base" hangingPunct="0">
        <a:lnSpc>
          <a:spcPct val="90000"/>
        </a:lnSpc>
        <a:spcBef>
          <a:spcPct val="0"/>
        </a:spcBef>
        <a:spcAft>
          <a:spcPct val="0"/>
        </a:spcAft>
        <a:defRPr sz="3200" b="1">
          <a:solidFill>
            <a:srgbClr val="0854A2"/>
          </a:solidFill>
          <a:latin typeface="Calibri" charset="0"/>
          <a:ea typeface="ＭＳ Ｐゴシック" charset="0"/>
          <a:cs typeface="ＭＳ Ｐゴシック" charset="0"/>
        </a:defRPr>
      </a:lvl4pPr>
      <a:lvl5pPr algn="l" defTabSz="457200" rtl="0" eaLnBrk="0" fontAlgn="base" hangingPunct="0">
        <a:lnSpc>
          <a:spcPct val="90000"/>
        </a:lnSpc>
        <a:spcBef>
          <a:spcPct val="0"/>
        </a:spcBef>
        <a:spcAft>
          <a:spcPct val="0"/>
        </a:spcAft>
        <a:defRPr sz="3200" b="1">
          <a:solidFill>
            <a:srgbClr val="0854A2"/>
          </a:solidFill>
          <a:latin typeface="Calibri" charset="0"/>
          <a:ea typeface="ＭＳ Ｐゴシック" charset="0"/>
          <a:cs typeface="ＭＳ Ｐゴシック" charset="0"/>
        </a:defRPr>
      </a:lvl5pPr>
      <a:lvl6pPr marL="457200" algn="l" defTabSz="457200" rtl="0" fontAlgn="base">
        <a:lnSpc>
          <a:spcPct val="90000"/>
        </a:lnSpc>
        <a:spcBef>
          <a:spcPct val="0"/>
        </a:spcBef>
        <a:spcAft>
          <a:spcPct val="0"/>
        </a:spcAft>
        <a:defRPr sz="3200" b="1">
          <a:solidFill>
            <a:srgbClr val="609BCD"/>
          </a:solidFill>
          <a:latin typeface="Calibri" charset="0"/>
          <a:ea typeface="ＭＳ Ｐゴシック" charset="0"/>
          <a:cs typeface="ＭＳ Ｐゴシック" charset="0"/>
        </a:defRPr>
      </a:lvl6pPr>
      <a:lvl7pPr marL="914400" algn="l" defTabSz="457200" rtl="0" fontAlgn="base">
        <a:lnSpc>
          <a:spcPct val="90000"/>
        </a:lnSpc>
        <a:spcBef>
          <a:spcPct val="0"/>
        </a:spcBef>
        <a:spcAft>
          <a:spcPct val="0"/>
        </a:spcAft>
        <a:defRPr sz="3200" b="1">
          <a:solidFill>
            <a:srgbClr val="609BCD"/>
          </a:solidFill>
          <a:latin typeface="Calibri" charset="0"/>
          <a:ea typeface="ＭＳ Ｐゴシック" charset="0"/>
          <a:cs typeface="ＭＳ Ｐゴシック" charset="0"/>
        </a:defRPr>
      </a:lvl7pPr>
      <a:lvl8pPr marL="1371600" algn="l" defTabSz="457200" rtl="0" fontAlgn="base">
        <a:lnSpc>
          <a:spcPct val="90000"/>
        </a:lnSpc>
        <a:spcBef>
          <a:spcPct val="0"/>
        </a:spcBef>
        <a:spcAft>
          <a:spcPct val="0"/>
        </a:spcAft>
        <a:defRPr sz="3200" b="1">
          <a:solidFill>
            <a:srgbClr val="609BCD"/>
          </a:solidFill>
          <a:latin typeface="Calibri" charset="0"/>
          <a:ea typeface="ＭＳ Ｐゴシック" charset="0"/>
          <a:cs typeface="ＭＳ Ｐゴシック" charset="0"/>
        </a:defRPr>
      </a:lvl8pPr>
      <a:lvl9pPr marL="1828800" algn="l" defTabSz="457200" rtl="0" fontAlgn="base">
        <a:lnSpc>
          <a:spcPct val="90000"/>
        </a:lnSpc>
        <a:spcBef>
          <a:spcPct val="0"/>
        </a:spcBef>
        <a:spcAft>
          <a:spcPct val="0"/>
        </a:spcAft>
        <a:defRPr sz="3200" b="1">
          <a:solidFill>
            <a:srgbClr val="609BCD"/>
          </a:solidFill>
          <a:latin typeface="Calibri" charset="0"/>
          <a:ea typeface="ＭＳ Ｐゴシック" charset="0"/>
          <a:cs typeface="ＭＳ Ｐゴシック" charset="0"/>
        </a:defRPr>
      </a:lvl9pPr>
    </p:titleStyle>
    <p:bodyStyle>
      <a:lvl1pPr marL="403225" indent="-400050" algn="l" defTabSz="457200" rtl="0" eaLnBrk="0" fontAlgn="base" hangingPunct="0">
        <a:spcBef>
          <a:spcPct val="20000"/>
        </a:spcBef>
        <a:spcAft>
          <a:spcPct val="0"/>
        </a:spcAft>
        <a:buClr>
          <a:srgbClr val="0854A2"/>
        </a:buClr>
        <a:buSzPct val="100000"/>
        <a:buBlip>
          <a:blip r:embed="rId10"/>
        </a:buBlip>
        <a:defRPr sz="2400" kern="1200">
          <a:solidFill>
            <a:schemeClr val="tx1"/>
          </a:solidFill>
          <a:latin typeface="+mn-lt"/>
          <a:ea typeface="ＭＳ Ｐゴシック" charset="0"/>
          <a:cs typeface="ＭＳ Ｐゴシック" charset="0"/>
        </a:defRPr>
      </a:lvl1pPr>
      <a:lvl2pPr marL="688975" indent="-231775" algn="l" defTabSz="457200" rtl="0" eaLnBrk="0" fontAlgn="base" hangingPunct="0">
        <a:spcBef>
          <a:spcPct val="20000"/>
        </a:spcBef>
        <a:spcAft>
          <a:spcPct val="0"/>
        </a:spcAft>
        <a:buClr>
          <a:srgbClr val="0854A2"/>
        </a:buClr>
        <a:buFont typeface="Lucida Grande" charset="0"/>
        <a:buChar char="&gt;"/>
        <a:defRPr sz="20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Clr>
          <a:srgbClr val="0854A2"/>
        </a:buClr>
        <a:buFont typeface="Lucida Grande" charset="0"/>
        <a:buChar char="●"/>
        <a:defRPr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Clr>
          <a:srgbClr val="0854A2"/>
        </a:buClr>
        <a:buFont typeface="Courier New" charset="0"/>
        <a:buChar char="o"/>
        <a:defRPr sz="16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Clr>
          <a:srgbClr val="0854A2"/>
        </a:buClr>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5791200"/>
          </a:xfrm>
          <a:prstGeom prst="rect">
            <a:avLst/>
          </a:prstGeom>
          <a:gradFill flip="none" rotWithShape="1">
            <a:gsLst>
              <a:gs pos="77000">
                <a:schemeClr val="tx2">
                  <a:lumMod val="50000"/>
                </a:schemeClr>
              </a:gs>
              <a:gs pos="100000">
                <a:schemeClr val="tx2">
                  <a:lumMod val="50000"/>
                </a:schemeClr>
              </a:gs>
              <a:gs pos="100000">
                <a:schemeClr val="tx2">
                  <a:lumMod val="50000"/>
                </a:schemeClr>
              </a:gs>
              <a:gs pos="78000">
                <a:schemeClr val="tx2">
                  <a:lumMod val="50000"/>
                  <a:alpha val="88000"/>
                </a:schemeClr>
              </a:gs>
              <a:gs pos="70000">
                <a:schemeClr val="tx2">
                  <a:lumMod val="5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pPr>
            <a:endParaRPr lang="en-US" dirty="0">
              <a:solidFill>
                <a:prstClr val="white"/>
              </a:solidFill>
            </a:endParaRPr>
          </a:p>
        </p:txBody>
      </p:sp>
      <p:pic>
        <p:nvPicPr>
          <p:cNvPr id="10" name="Picture 9" descr="ACC LOGO 186-307 cmyk.jpg"/>
          <p:cNvPicPr>
            <a:picLocks noChangeAspect="1"/>
          </p:cNvPicPr>
          <p:nvPr userDrawn="1"/>
        </p:nvPicPr>
        <p:blipFill>
          <a:blip r:embed="rId14" cstate="email">
            <a:clrChange>
              <a:clrFrom>
                <a:srgbClr val="FDFDFD"/>
              </a:clrFrom>
              <a:clrTo>
                <a:srgbClr val="FDFDFD">
                  <a:alpha val="0"/>
                </a:srgbClr>
              </a:clrTo>
            </a:clrChange>
            <a:lum bright="-40000"/>
            <a:extLst>
              <a:ext uri="{28A0092B-C50C-407E-A947-70E740481C1C}">
                <a14:useLocalDpi xmlns:a14="http://schemas.microsoft.com/office/drawing/2010/main"/>
              </a:ext>
            </a:extLst>
          </a:blip>
          <a:stretch>
            <a:fillRect/>
          </a:stretch>
        </p:blipFill>
        <p:spPr>
          <a:xfrm>
            <a:off x="152400" y="5867400"/>
            <a:ext cx="2057400" cy="847165"/>
          </a:xfrm>
          <a:prstGeom prst="rect">
            <a:avLst/>
          </a:prstGeom>
        </p:spPr>
      </p:pic>
      <p:pic>
        <p:nvPicPr>
          <p:cNvPr id="11" name="Picture 10" descr="ARCC Swoosh.jpg"/>
          <p:cNvPicPr>
            <a:picLocks noChangeAspect="1"/>
          </p:cNvPicPr>
          <p:nvPr userDrawn="1"/>
        </p:nvPicPr>
        <p:blipFill>
          <a:blip r:embed="rId15" cstate="email">
            <a:clrChange>
              <a:clrFrom>
                <a:srgbClr val="FFFFFF"/>
              </a:clrFrom>
              <a:clrTo>
                <a:srgbClr val="FFFFFF">
                  <a:alpha val="0"/>
                </a:srgbClr>
              </a:clrTo>
            </a:clrChange>
            <a:lum bright="-5000"/>
            <a:extLst>
              <a:ext uri="{28A0092B-C50C-407E-A947-70E740481C1C}">
                <a14:useLocalDpi xmlns:a14="http://schemas.microsoft.com/office/drawing/2010/main"/>
              </a:ext>
            </a:extLst>
          </a:blip>
          <a:stretch>
            <a:fillRect/>
          </a:stretch>
        </p:blipFill>
        <p:spPr>
          <a:xfrm>
            <a:off x="8534400" y="6324600"/>
            <a:ext cx="609600" cy="346902"/>
          </a:xfrm>
          <a:prstGeom prst="rect">
            <a:avLst/>
          </a:prstGeom>
        </p:spPr>
      </p:pic>
      <p:pic>
        <p:nvPicPr>
          <p:cNvPr id="12" name="Picture 11" descr="ARCC Swoosh.jpg"/>
          <p:cNvPicPr>
            <a:picLocks noChangeAspect="1"/>
          </p:cNvPicPr>
          <p:nvPr userDrawn="1"/>
        </p:nvPicPr>
        <p:blipFill>
          <a:blip r:embed="rId16" cstate="email">
            <a:clrChange>
              <a:clrFrom>
                <a:srgbClr val="FFFFFF"/>
              </a:clrFrom>
              <a:clrTo>
                <a:srgbClr val="FFFFFF">
                  <a:alpha val="0"/>
                </a:srgbClr>
              </a:clrTo>
            </a:clrChange>
            <a:lum bright="-10000"/>
            <a:extLst>
              <a:ext uri="{28A0092B-C50C-407E-A947-70E740481C1C}">
                <a14:useLocalDpi xmlns:a14="http://schemas.microsoft.com/office/drawing/2010/main"/>
              </a:ext>
            </a:extLst>
          </a:blip>
          <a:stretch>
            <a:fillRect/>
          </a:stretch>
        </p:blipFill>
        <p:spPr>
          <a:xfrm>
            <a:off x="7620000" y="6019800"/>
            <a:ext cx="849680" cy="346902"/>
          </a:xfrm>
          <a:prstGeom prst="rect">
            <a:avLst/>
          </a:prstGeom>
        </p:spPr>
      </p:pic>
      <p:pic>
        <p:nvPicPr>
          <p:cNvPr id="13" name="Picture 12" descr="ARCC Swoosh.jpg"/>
          <p:cNvPicPr>
            <a:picLocks noChangeAspect="1"/>
          </p:cNvPicPr>
          <p:nvPr userDrawn="1"/>
        </p:nvPicPr>
        <p:blipFill>
          <a:blip r:embed="rId16" cstate="email">
            <a:clrChange>
              <a:clrFrom>
                <a:srgbClr val="FFFFFF"/>
              </a:clrFrom>
              <a:clrTo>
                <a:srgbClr val="FFFFFF">
                  <a:alpha val="0"/>
                </a:srgbClr>
              </a:clrTo>
            </a:clrChange>
            <a:lum/>
            <a:extLst>
              <a:ext uri="{28A0092B-C50C-407E-A947-70E740481C1C}">
                <a14:useLocalDpi xmlns:a14="http://schemas.microsoft.com/office/drawing/2010/main"/>
              </a:ext>
            </a:extLst>
          </a:blip>
          <a:stretch>
            <a:fillRect/>
          </a:stretch>
        </p:blipFill>
        <p:spPr>
          <a:xfrm>
            <a:off x="6858000" y="6400800"/>
            <a:ext cx="849680" cy="346902"/>
          </a:xfrm>
          <a:prstGeom prst="rect">
            <a:avLst/>
          </a:prstGeom>
        </p:spPr>
      </p:pic>
      <p:pic>
        <p:nvPicPr>
          <p:cNvPr id="15" name="Picture 14" descr="ARCC Swoosh.jpg"/>
          <p:cNvPicPr>
            <a:picLocks noChangeAspect="1"/>
          </p:cNvPicPr>
          <p:nvPr userDrawn="1"/>
        </p:nvPicPr>
        <p:blipFill>
          <a:blip r:embed="rId16" cstate="email">
            <a:clrChange>
              <a:clrFrom>
                <a:srgbClr val="FFFFFF"/>
              </a:clrFrom>
              <a:clrTo>
                <a:srgbClr val="FFFFFF">
                  <a:alpha val="0"/>
                </a:srgbClr>
              </a:clrTo>
            </a:clrChange>
            <a:lum bright="-10000"/>
            <a:extLst>
              <a:ext uri="{28A0092B-C50C-407E-A947-70E740481C1C}">
                <a14:useLocalDpi xmlns:a14="http://schemas.microsoft.com/office/drawing/2010/main"/>
              </a:ext>
            </a:extLst>
          </a:blip>
          <a:stretch>
            <a:fillRect/>
          </a:stretch>
        </p:blipFill>
        <p:spPr>
          <a:xfrm>
            <a:off x="6096000" y="6096000"/>
            <a:ext cx="849680" cy="346902"/>
          </a:xfrm>
          <a:prstGeom prst="rect">
            <a:avLst/>
          </a:prstGeom>
        </p:spPr>
      </p:pic>
      <p:pic>
        <p:nvPicPr>
          <p:cNvPr id="16" name="Picture 15" descr="ARCC Swoosh.jpg"/>
          <p:cNvPicPr>
            <a:picLocks noChangeAspect="1"/>
          </p:cNvPicPr>
          <p:nvPr userDrawn="1"/>
        </p:nvPicPr>
        <p:blipFill>
          <a:blip r:embed="rId16" cstate="email">
            <a:clrChange>
              <a:clrFrom>
                <a:srgbClr val="FFFFFF"/>
              </a:clrFrom>
              <a:clrTo>
                <a:srgbClr val="FFFFFF">
                  <a:alpha val="0"/>
                </a:srgbClr>
              </a:clrTo>
            </a:clrChange>
            <a:lum bright="-25000"/>
            <a:extLst>
              <a:ext uri="{28A0092B-C50C-407E-A947-70E740481C1C}">
                <a14:useLocalDpi xmlns:a14="http://schemas.microsoft.com/office/drawing/2010/main"/>
              </a:ext>
            </a:extLst>
          </a:blip>
          <a:stretch>
            <a:fillRect/>
          </a:stretch>
        </p:blipFill>
        <p:spPr>
          <a:xfrm>
            <a:off x="5257800" y="6324600"/>
            <a:ext cx="849680" cy="346902"/>
          </a:xfrm>
          <a:prstGeom prst="rect">
            <a:avLst/>
          </a:prstGeom>
        </p:spPr>
      </p:pic>
      <p:pic>
        <p:nvPicPr>
          <p:cNvPr id="17" name="Picture 16" descr="ARCC Swoosh.jpg"/>
          <p:cNvPicPr>
            <a:picLocks noChangeAspect="1"/>
          </p:cNvPicPr>
          <p:nvPr userDrawn="1"/>
        </p:nvPicPr>
        <p:blipFill>
          <a:blip r:embed="rId16" cstate="email">
            <a:clrChange>
              <a:clrFrom>
                <a:srgbClr val="FFFFFF"/>
              </a:clrFrom>
              <a:clrTo>
                <a:srgbClr val="FFFFFF">
                  <a:alpha val="0"/>
                </a:srgbClr>
              </a:clrTo>
            </a:clrChange>
            <a:lum bright="-10000"/>
            <a:extLst>
              <a:ext uri="{28A0092B-C50C-407E-A947-70E740481C1C}">
                <a14:useLocalDpi xmlns:a14="http://schemas.microsoft.com/office/drawing/2010/main"/>
              </a:ext>
            </a:extLst>
          </a:blip>
          <a:stretch>
            <a:fillRect/>
          </a:stretch>
        </p:blipFill>
        <p:spPr>
          <a:xfrm>
            <a:off x="4267200" y="6096000"/>
            <a:ext cx="849680" cy="346902"/>
          </a:xfrm>
          <a:prstGeom prst="rect">
            <a:avLst/>
          </a:prstGeom>
        </p:spPr>
      </p:pic>
      <p:pic>
        <p:nvPicPr>
          <p:cNvPr id="18" name="Picture 17" descr="ARCC Swoosh.jpg"/>
          <p:cNvPicPr>
            <a:picLocks noChangeAspect="1"/>
          </p:cNvPicPr>
          <p:nvPr userDrawn="1"/>
        </p:nvPicPr>
        <p:blipFill>
          <a:blip r:embed="rId16" cstate="email">
            <a:clrChange>
              <a:clrFrom>
                <a:srgbClr val="FFFFFF"/>
              </a:clrFrom>
              <a:clrTo>
                <a:srgbClr val="FFFFFF">
                  <a:alpha val="0"/>
                </a:srgbClr>
              </a:clrTo>
            </a:clrChange>
            <a:lum bright="-10000"/>
            <a:extLst>
              <a:ext uri="{28A0092B-C50C-407E-A947-70E740481C1C}">
                <a14:useLocalDpi xmlns:a14="http://schemas.microsoft.com/office/drawing/2010/main"/>
              </a:ext>
            </a:extLst>
          </a:blip>
          <a:stretch>
            <a:fillRect/>
          </a:stretch>
        </p:blipFill>
        <p:spPr>
          <a:xfrm>
            <a:off x="3505200" y="6400800"/>
            <a:ext cx="849680" cy="346902"/>
          </a:xfrm>
          <a:prstGeom prst="rect">
            <a:avLst/>
          </a:prstGeom>
        </p:spPr>
      </p:pic>
      <p:pic>
        <p:nvPicPr>
          <p:cNvPr id="19" name="Picture 18" descr="ARCC Swoosh.jpg"/>
          <p:cNvPicPr>
            <a:picLocks noChangeAspect="1"/>
          </p:cNvPicPr>
          <p:nvPr userDrawn="1"/>
        </p:nvPicPr>
        <p:blipFill>
          <a:blip r:embed="rId17" cstate="email">
            <a:clrChange>
              <a:clrFrom>
                <a:srgbClr val="FFFFFF"/>
              </a:clrFrom>
              <a:clrTo>
                <a:srgbClr val="FFFFFF">
                  <a:alpha val="0"/>
                </a:srgbClr>
              </a:clrTo>
            </a:clrChange>
            <a:lum bright="-10000"/>
            <a:extLst>
              <a:ext uri="{28A0092B-C50C-407E-A947-70E740481C1C}">
                <a14:useLocalDpi xmlns:a14="http://schemas.microsoft.com/office/drawing/2010/main"/>
              </a:ext>
            </a:extLst>
          </a:blip>
          <a:stretch>
            <a:fillRect/>
          </a:stretch>
        </p:blipFill>
        <p:spPr>
          <a:xfrm>
            <a:off x="2286000" y="5867400"/>
            <a:ext cx="1119837" cy="457200"/>
          </a:xfrm>
          <a:prstGeom prst="rect">
            <a:avLst/>
          </a:prstGeom>
        </p:spPr>
      </p:pic>
      <p:cxnSp>
        <p:nvCxnSpPr>
          <p:cNvPr id="21" name="Straight Connector 20"/>
          <p:cNvCxnSpPr/>
          <p:nvPr userDrawn="1"/>
        </p:nvCxnSpPr>
        <p:spPr>
          <a:xfrm>
            <a:off x="0" y="5791200"/>
            <a:ext cx="9144000" cy="0"/>
          </a:xfrm>
          <a:prstGeom prst="line">
            <a:avLst/>
          </a:prstGeom>
          <a:ln w="88900" cap="rnd" cmpd="sng">
            <a:solidFill>
              <a:schemeClr val="bg1">
                <a:lumMod val="65000"/>
              </a:schemeClr>
            </a:solidFill>
            <a:bevel/>
            <a:headEnd type="none"/>
          </a:ln>
          <a:effectLst>
            <a:innerShdw blurRad="63500" dist="50800" dir="5400000">
              <a:srgbClr val="C00000">
                <a:alpha val="50000"/>
              </a:srgbClr>
            </a:innerShdw>
          </a:effectLst>
          <a:scene3d>
            <a:camera prst="orthographicFront"/>
            <a:lightRig rig="threePt" dir="t"/>
          </a:scene3d>
          <a:sp3d extrusionH="76200" contourW="12700">
            <a:bevelT/>
            <a:contourClr>
              <a:schemeClr val="tx1"/>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385209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5791200"/>
          </a:xfrm>
          <a:prstGeom prst="rect">
            <a:avLst/>
          </a:prstGeom>
          <a:gradFill flip="none" rotWithShape="1">
            <a:gsLst>
              <a:gs pos="77000">
                <a:schemeClr val="tx2">
                  <a:lumMod val="50000"/>
                </a:schemeClr>
              </a:gs>
              <a:gs pos="100000">
                <a:schemeClr val="tx2">
                  <a:lumMod val="50000"/>
                </a:schemeClr>
              </a:gs>
              <a:gs pos="100000">
                <a:schemeClr val="tx2">
                  <a:lumMod val="50000"/>
                </a:schemeClr>
              </a:gs>
              <a:gs pos="78000">
                <a:schemeClr val="tx2">
                  <a:lumMod val="50000"/>
                  <a:alpha val="88000"/>
                </a:schemeClr>
              </a:gs>
              <a:gs pos="70000">
                <a:schemeClr val="tx2">
                  <a:lumMod val="5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pPr>
            <a:endParaRPr lang="en-US" dirty="0">
              <a:solidFill>
                <a:prstClr val="white"/>
              </a:solidFill>
            </a:endParaRPr>
          </a:p>
        </p:txBody>
      </p:sp>
      <p:pic>
        <p:nvPicPr>
          <p:cNvPr id="10" name="Picture 9" descr="ACC LOGO 186-307 cmyk.jpg"/>
          <p:cNvPicPr>
            <a:picLocks noChangeAspect="1"/>
          </p:cNvPicPr>
          <p:nvPr userDrawn="1"/>
        </p:nvPicPr>
        <p:blipFill>
          <a:blip r:embed="rId14" cstate="email">
            <a:clrChange>
              <a:clrFrom>
                <a:srgbClr val="FDFDFD"/>
              </a:clrFrom>
              <a:clrTo>
                <a:srgbClr val="FDFDFD">
                  <a:alpha val="0"/>
                </a:srgbClr>
              </a:clrTo>
            </a:clrChange>
            <a:lum bright="-40000"/>
            <a:extLst>
              <a:ext uri="{28A0092B-C50C-407E-A947-70E740481C1C}">
                <a14:useLocalDpi xmlns:a14="http://schemas.microsoft.com/office/drawing/2010/main"/>
              </a:ext>
            </a:extLst>
          </a:blip>
          <a:stretch>
            <a:fillRect/>
          </a:stretch>
        </p:blipFill>
        <p:spPr>
          <a:xfrm>
            <a:off x="152400" y="5867400"/>
            <a:ext cx="2057400" cy="847165"/>
          </a:xfrm>
          <a:prstGeom prst="rect">
            <a:avLst/>
          </a:prstGeom>
        </p:spPr>
      </p:pic>
      <p:pic>
        <p:nvPicPr>
          <p:cNvPr id="11" name="Picture 10" descr="ARCC Swoosh.jpg"/>
          <p:cNvPicPr>
            <a:picLocks noChangeAspect="1"/>
          </p:cNvPicPr>
          <p:nvPr userDrawn="1"/>
        </p:nvPicPr>
        <p:blipFill>
          <a:blip r:embed="rId15" cstate="email">
            <a:clrChange>
              <a:clrFrom>
                <a:srgbClr val="FFFFFF"/>
              </a:clrFrom>
              <a:clrTo>
                <a:srgbClr val="FFFFFF">
                  <a:alpha val="0"/>
                </a:srgbClr>
              </a:clrTo>
            </a:clrChange>
            <a:lum bright="-5000"/>
            <a:extLst>
              <a:ext uri="{28A0092B-C50C-407E-A947-70E740481C1C}">
                <a14:useLocalDpi xmlns:a14="http://schemas.microsoft.com/office/drawing/2010/main"/>
              </a:ext>
            </a:extLst>
          </a:blip>
          <a:stretch>
            <a:fillRect/>
          </a:stretch>
        </p:blipFill>
        <p:spPr>
          <a:xfrm>
            <a:off x="8534400" y="6324600"/>
            <a:ext cx="609600" cy="346902"/>
          </a:xfrm>
          <a:prstGeom prst="rect">
            <a:avLst/>
          </a:prstGeom>
        </p:spPr>
      </p:pic>
      <p:pic>
        <p:nvPicPr>
          <p:cNvPr id="12" name="Picture 11" descr="ARCC Swoosh.jpg"/>
          <p:cNvPicPr>
            <a:picLocks noChangeAspect="1"/>
          </p:cNvPicPr>
          <p:nvPr userDrawn="1"/>
        </p:nvPicPr>
        <p:blipFill>
          <a:blip r:embed="rId16" cstate="email">
            <a:clrChange>
              <a:clrFrom>
                <a:srgbClr val="FFFFFF"/>
              </a:clrFrom>
              <a:clrTo>
                <a:srgbClr val="FFFFFF">
                  <a:alpha val="0"/>
                </a:srgbClr>
              </a:clrTo>
            </a:clrChange>
            <a:lum bright="-10000"/>
            <a:extLst>
              <a:ext uri="{28A0092B-C50C-407E-A947-70E740481C1C}">
                <a14:useLocalDpi xmlns:a14="http://schemas.microsoft.com/office/drawing/2010/main"/>
              </a:ext>
            </a:extLst>
          </a:blip>
          <a:stretch>
            <a:fillRect/>
          </a:stretch>
        </p:blipFill>
        <p:spPr>
          <a:xfrm>
            <a:off x="7620000" y="6019800"/>
            <a:ext cx="849680" cy="346902"/>
          </a:xfrm>
          <a:prstGeom prst="rect">
            <a:avLst/>
          </a:prstGeom>
        </p:spPr>
      </p:pic>
      <p:pic>
        <p:nvPicPr>
          <p:cNvPr id="13" name="Picture 12" descr="ARCC Swoosh.jpg"/>
          <p:cNvPicPr>
            <a:picLocks noChangeAspect="1"/>
          </p:cNvPicPr>
          <p:nvPr userDrawn="1"/>
        </p:nvPicPr>
        <p:blipFill>
          <a:blip r:embed="rId16" cstate="email">
            <a:clrChange>
              <a:clrFrom>
                <a:srgbClr val="FFFFFF"/>
              </a:clrFrom>
              <a:clrTo>
                <a:srgbClr val="FFFFFF">
                  <a:alpha val="0"/>
                </a:srgbClr>
              </a:clrTo>
            </a:clrChange>
            <a:lum/>
            <a:extLst>
              <a:ext uri="{28A0092B-C50C-407E-A947-70E740481C1C}">
                <a14:useLocalDpi xmlns:a14="http://schemas.microsoft.com/office/drawing/2010/main"/>
              </a:ext>
            </a:extLst>
          </a:blip>
          <a:stretch>
            <a:fillRect/>
          </a:stretch>
        </p:blipFill>
        <p:spPr>
          <a:xfrm>
            <a:off x="6858000" y="6400800"/>
            <a:ext cx="849680" cy="346902"/>
          </a:xfrm>
          <a:prstGeom prst="rect">
            <a:avLst/>
          </a:prstGeom>
        </p:spPr>
      </p:pic>
      <p:pic>
        <p:nvPicPr>
          <p:cNvPr id="15" name="Picture 14" descr="ARCC Swoosh.jpg"/>
          <p:cNvPicPr>
            <a:picLocks noChangeAspect="1"/>
          </p:cNvPicPr>
          <p:nvPr userDrawn="1"/>
        </p:nvPicPr>
        <p:blipFill>
          <a:blip r:embed="rId16" cstate="email">
            <a:clrChange>
              <a:clrFrom>
                <a:srgbClr val="FFFFFF"/>
              </a:clrFrom>
              <a:clrTo>
                <a:srgbClr val="FFFFFF">
                  <a:alpha val="0"/>
                </a:srgbClr>
              </a:clrTo>
            </a:clrChange>
            <a:lum bright="-10000"/>
            <a:extLst>
              <a:ext uri="{28A0092B-C50C-407E-A947-70E740481C1C}">
                <a14:useLocalDpi xmlns:a14="http://schemas.microsoft.com/office/drawing/2010/main"/>
              </a:ext>
            </a:extLst>
          </a:blip>
          <a:stretch>
            <a:fillRect/>
          </a:stretch>
        </p:blipFill>
        <p:spPr>
          <a:xfrm>
            <a:off x="6096000" y="6096000"/>
            <a:ext cx="849680" cy="346902"/>
          </a:xfrm>
          <a:prstGeom prst="rect">
            <a:avLst/>
          </a:prstGeom>
        </p:spPr>
      </p:pic>
      <p:pic>
        <p:nvPicPr>
          <p:cNvPr id="16" name="Picture 15" descr="ARCC Swoosh.jpg"/>
          <p:cNvPicPr>
            <a:picLocks noChangeAspect="1"/>
          </p:cNvPicPr>
          <p:nvPr userDrawn="1"/>
        </p:nvPicPr>
        <p:blipFill>
          <a:blip r:embed="rId16" cstate="email">
            <a:clrChange>
              <a:clrFrom>
                <a:srgbClr val="FFFFFF"/>
              </a:clrFrom>
              <a:clrTo>
                <a:srgbClr val="FFFFFF">
                  <a:alpha val="0"/>
                </a:srgbClr>
              </a:clrTo>
            </a:clrChange>
            <a:lum bright="-25000"/>
            <a:extLst>
              <a:ext uri="{28A0092B-C50C-407E-A947-70E740481C1C}">
                <a14:useLocalDpi xmlns:a14="http://schemas.microsoft.com/office/drawing/2010/main"/>
              </a:ext>
            </a:extLst>
          </a:blip>
          <a:stretch>
            <a:fillRect/>
          </a:stretch>
        </p:blipFill>
        <p:spPr>
          <a:xfrm>
            <a:off x="5257800" y="6324600"/>
            <a:ext cx="849680" cy="346902"/>
          </a:xfrm>
          <a:prstGeom prst="rect">
            <a:avLst/>
          </a:prstGeom>
        </p:spPr>
      </p:pic>
      <p:pic>
        <p:nvPicPr>
          <p:cNvPr id="17" name="Picture 16" descr="ARCC Swoosh.jpg"/>
          <p:cNvPicPr>
            <a:picLocks noChangeAspect="1"/>
          </p:cNvPicPr>
          <p:nvPr userDrawn="1"/>
        </p:nvPicPr>
        <p:blipFill>
          <a:blip r:embed="rId16" cstate="email">
            <a:clrChange>
              <a:clrFrom>
                <a:srgbClr val="FFFFFF"/>
              </a:clrFrom>
              <a:clrTo>
                <a:srgbClr val="FFFFFF">
                  <a:alpha val="0"/>
                </a:srgbClr>
              </a:clrTo>
            </a:clrChange>
            <a:lum bright="-10000"/>
            <a:extLst>
              <a:ext uri="{28A0092B-C50C-407E-A947-70E740481C1C}">
                <a14:useLocalDpi xmlns:a14="http://schemas.microsoft.com/office/drawing/2010/main"/>
              </a:ext>
            </a:extLst>
          </a:blip>
          <a:stretch>
            <a:fillRect/>
          </a:stretch>
        </p:blipFill>
        <p:spPr>
          <a:xfrm>
            <a:off x="4267200" y="6096000"/>
            <a:ext cx="849680" cy="346902"/>
          </a:xfrm>
          <a:prstGeom prst="rect">
            <a:avLst/>
          </a:prstGeom>
        </p:spPr>
      </p:pic>
      <p:pic>
        <p:nvPicPr>
          <p:cNvPr id="18" name="Picture 17" descr="ARCC Swoosh.jpg"/>
          <p:cNvPicPr>
            <a:picLocks noChangeAspect="1"/>
          </p:cNvPicPr>
          <p:nvPr userDrawn="1"/>
        </p:nvPicPr>
        <p:blipFill>
          <a:blip r:embed="rId16" cstate="email">
            <a:clrChange>
              <a:clrFrom>
                <a:srgbClr val="FFFFFF"/>
              </a:clrFrom>
              <a:clrTo>
                <a:srgbClr val="FFFFFF">
                  <a:alpha val="0"/>
                </a:srgbClr>
              </a:clrTo>
            </a:clrChange>
            <a:lum bright="-10000"/>
            <a:extLst>
              <a:ext uri="{28A0092B-C50C-407E-A947-70E740481C1C}">
                <a14:useLocalDpi xmlns:a14="http://schemas.microsoft.com/office/drawing/2010/main"/>
              </a:ext>
            </a:extLst>
          </a:blip>
          <a:stretch>
            <a:fillRect/>
          </a:stretch>
        </p:blipFill>
        <p:spPr>
          <a:xfrm>
            <a:off x="3505200" y="6400800"/>
            <a:ext cx="849680" cy="346902"/>
          </a:xfrm>
          <a:prstGeom prst="rect">
            <a:avLst/>
          </a:prstGeom>
        </p:spPr>
      </p:pic>
      <p:pic>
        <p:nvPicPr>
          <p:cNvPr id="19" name="Picture 18" descr="ARCC Swoosh.jpg"/>
          <p:cNvPicPr>
            <a:picLocks noChangeAspect="1"/>
          </p:cNvPicPr>
          <p:nvPr userDrawn="1"/>
        </p:nvPicPr>
        <p:blipFill>
          <a:blip r:embed="rId17" cstate="email">
            <a:clrChange>
              <a:clrFrom>
                <a:srgbClr val="FFFFFF"/>
              </a:clrFrom>
              <a:clrTo>
                <a:srgbClr val="FFFFFF">
                  <a:alpha val="0"/>
                </a:srgbClr>
              </a:clrTo>
            </a:clrChange>
            <a:lum bright="-10000"/>
            <a:extLst>
              <a:ext uri="{28A0092B-C50C-407E-A947-70E740481C1C}">
                <a14:useLocalDpi xmlns:a14="http://schemas.microsoft.com/office/drawing/2010/main"/>
              </a:ext>
            </a:extLst>
          </a:blip>
          <a:stretch>
            <a:fillRect/>
          </a:stretch>
        </p:blipFill>
        <p:spPr>
          <a:xfrm>
            <a:off x="2286000" y="5867400"/>
            <a:ext cx="1119837" cy="457200"/>
          </a:xfrm>
          <a:prstGeom prst="rect">
            <a:avLst/>
          </a:prstGeom>
        </p:spPr>
      </p:pic>
      <p:cxnSp>
        <p:nvCxnSpPr>
          <p:cNvPr id="21" name="Straight Connector 20"/>
          <p:cNvCxnSpPr/>
          <p:nvPr userDrawn="1"/>
        </p:nvCxnSpPr>
        <p:spPr>
          <a:xfrm>
            <a:off x="0" y="5791200"/>
            <a:ext cx="9144000" cy="0"/>
          </a:xfrm>
          <a:prstGeom prst="line">
            <a:avLst/>
          </a:prstGeom>
          <a:ln w="88900" cap="rnd" cmpd="sng">
            <a:solidFill>
              <a:schemeClr val="bg1">
                <a:lumMod val="65000"/>
              </a:schemeClr>
            </a:solidFill>
            <a:bevel/>
            <a:headEnd type="none"/>
          </a:ln>
          <a:effectLst>
            <a:innerShdw blurRad="63500" dist="50800" dir="5400000">
              <a:srgbClr val="C00000">
                <a:alpha val="50000"/>
              </a:srgbClr>
            </a:innerShdw>
          </a:effectLst>
          <a:scene3d>
            <a:camera prst="orthographicFront"/>
            <a:lightRig rig="threePt" dir="t"/>
          </a:scene3d>
          <a:sp3d extrusionH="76200" contourW="12700">
            <a:bevelT/>
            <a:contourClr>
              <a:schemeClr val="tx1"/>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63458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a:extLst>
              <a:ext uri="{FF2B5EF4-FFF2-40B4-BE49-F238E27FC236}">
                <a16:creationId xmlns:a16="http://schemas.microsoft.com/office/drawing/2014/main" id="{C427FA9A-44E4-4162-8610-6683A792F178}"/>
              </a:ext>
            </a:extLst>
          </p:cNvPr>
          <p:cNvSpPr>
            <a:spLocks noChangeArrowheads="1"/>
          </p:cNvSpPr>
          <p:nvPr userDrawn="1"/>
        </p:nvSpPr>
        <p:spPr bwMode="auto">
          <a:xfrm>
            <a:off x="0" y="0"/>
            <a:ext cx="9170988" cy="1069975"/>
          </a:xfrm>
          <a:prstGeom prst="rect">
            <a:avLst/>
          </a:prstGeom>
          <a:solidFill>
            <a:srgbClr val="002C77"/>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p>
        </p:txBody>
      </p:sp>
      <p:pic>
        <p:nvPicPr>
          <p:cNvPr id="1027" name="Picture 8">
            <a:extLst>
              <a:ext uri="{FF2B5EF4-FFF2-40B4-BE49-F238E27FC236}">
                <a16:creationId xmlns:a16="http://schemas.microsoft.com/office/drawing/2014/main" id="{1AC26D01-FB27-4611-87DA-08EEE11165B2}"/>
              </a:ext>
            </a:extLst>
          </p:cNvPr>
          <p:cNvPicPr>
            <a:picLocks noChangeAspect="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7086600" y="228600"/>
            <a:ext cx="17526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a:extLst>
              <a:ext uri="{FF2B5EF4-FFF2-40B4-BE49-F238E27FC236}">
                <a16:creationId xmlns:a16="http://schemas.microsoft.com/office/drawing/2014/main" id="{EBA31DFF-8612-47F5-A988-66FB4EBDC49E}"/>
              </a:ext>
            </a:extLst>
          </p:cNvPr>
          <p:cNvSpPr>
            <a:spLocks noGrp="1" noChangeArrowheads="1"/>
          </p:cNvSpPr>
          <p:nvPr>
            <p:ph type="title"/>
          </p:nvPr>
        </p:nvSpPr>
        <p:spPr bwMode="auto">
          <a:xfrm>
            <a:off x="381000" y="0"/>
            <a:ext cx="784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Rectangle 3">
            <a:extLst>
              <a:ext uri="{FF2B5EF4-FFF2-40B4-BE49-F238E27FC236}">
                <a16:creationId xmlns:a16="http://schemas.microsoft.com/office/drawing/2014/main" id="{A468BE4C-AA75-433A-8F9C-E1F3376A2966}"/>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484" name="Rectangle 4">
            <a:extLst>
              <a:ext uri="{FF2B5EF4-FFF2-40B4-BE49-F238E27FC236}">
                <a16:creationId xmlns:a16="http://schemas.microsoft.com/office/drawing/2014/main" id="{D37823AB-5F89-447C-AE0C-D3ABDADB88C4}"/>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a:defRPr/>
            </a:pPr>
            <a:endParaRPr lang="en-US" altLang="en-US"/>
          </a:p>
        </p:txBody>
      </p:sp>
      <p:sp>
        <p:nvSpPr>
          <p:cNvPr id="20485" name="Rectangle 5">
            <a:extLst>
              <a:ext uri="{FF2B5EF4-FFF2-40B4-BE49-F238E27FC236}">
                <a16:creationId xmlns:a16="http://schemas.microsoft.com/office/drawing/2014/main" id="{655304F2-7208-4207-820E-DFF244AABEDF}"/>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endParaRPr lang="en-US" altLang="en-US"/>
          </a:p>
        </p:txBody>
      </p:sp>
      <p:sp>
        <p:nvSpPr>
          <p:cNvPr id="20486" name="Rectangle 6">
            <a:extLst>
              <a:ext uri="{FF2B5EF4-FFF2-40B4-BE49-F238E27FC236}">
                <a16:creationId xmlns:a16="http://schemas.microsoft.com/office/drawing/2014/main" id="{ABBA9805-5493-4BF0-B6DE-A73329E2F679}"/>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824FE079-7E8D-411D-8527-345DEA7D531C}" type="slidenum">
              <a:rPr lang="en-US" altLang="en-US"/>
              <a:pPr>
                <a:defRPr/>
              </a:pPr>
              <a:t>‹#›</a:t>
            </a:fld>
            <a:endParaRPr lang="en-US" altLang="en-US"/>
          </a:p>
        </p:txBody>
      </p:sp>
    </p:spTree>
    <p:extLst>
      <p:ext uri="{BB962C8B-B14F-4D97-AF65-F5344CB8AC3E}">
        <p14:creationId xmlns:p14="http://schemas.microsoft.com/office/powerpoint/2010/main" val="284302333"/>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l" rtl="0" eaLnBrk="0" fontAlgn="base" hangingPunct="0">
        <a:spcBef>
          <a:spcPct val="0"/>
        </a:spcBef>
        <a:spcAft>
          <a:spcPct val="0"/>
        </a:spcAft>
        <a:defRPr sz="2300">
          <a:solidFill>
            <a:schemeClr val="bg1"/>
          </a:solidFill>
          <a:latin typeface="+mj-lt"/>
          <a:ea typeface="+mj-ea"/>
          <a:cs typeface="+mj-cs"/>
        </a:defRPr>
      </a:lvl1pPr>
      <a:lvl2pPr algn="l" rtl="0" eaLnBrk="0" fontAlgn="base" hangingPunct="0">
        <a:spcBef>
          <a:spcPct val="0"/>
        </a:spcBef>
        <a:spcAft>
          <a:spcPct val="0"/>
        </a:spcAft>
        <a:defRPr sz="2300">
          <a:solidFill>
            <a:schemeClr val="bg1"/>
          </a:solidFill>
          <a:latin typeface="Arial" pitchFamily="34" charset="0"/>
        </a:defRPr>
      </a:lvl2pPr>
      <a:lvl3pPr algn="l" rtl="0" eaLnBrk="0" fontAlgn="base" hangingPunct="0">
        <a:spcBef>
          <a:spcPct val="0"/>
        </a:spcBef>
        <a:spcAft>
          <a:spcPct val="0"/>
        </a:spcAft>
        <a:defRPr sz="2300">
          <a:solidFill>
            <a:schemeClr val="bg1"/>
          </a:solidFill>
          <a:latin typeface="Arial" pitchFamily="34" charset="0"/>
        </a:defRPr>
      </a:lvl3pPr>
      <a:lvl4pPr algn="l" rtl="0" eaLnBrk="0" fontAlgn="base" hangingPunct="0">
        <a:spcBef>
          <a:spcPct val="0"/>
        </a:spcBef>
        <a:spcAft>
          <a:spcPct val="0"/>
        </a:spcAft>
        <a:defRPr sz="2300">
          <a:solidFill>
            <a:schemeClr val="bg1"/>
          </a:solidFill>
          <a:latin typeface="Arial" pitchFamily="34" charset="0"/>
        </a:defRPr>
      </a:lvl4pPr>
      <a:lvl5pPr algn="l" rtl="0" eaLnBrk="0" fontAlgn="base" hangingPunct="0">
        <a:spcBef>
          <a:spcPct val="0"/>
        </a:spcBef>
        <a:spcAft>
          <a:spcPct val="0"/>
        </a:spcAft>
        <a:defRPr sz="2300">
          <a:solidFill>
            <a:schemeClr val="bg1"/>
          </a:solidFill>
          <a:latin typeface="Arial" pitchFamily="34" charset="0"/>
        </a:defRPr>
      </a:lvl5pPr>
      <a:lvl6pPr marL="457200" algn="l" rtl="0" fontAlgn="base">
        <a:spcBef>
          <a:spcPct val="0"/>
        </a:spcBef>
        <a:spcAft>
          <a:spcPct val="0"/>
        </a:spcAft>
        <a:defRPr sz="2300">
          <a:solidFill>
            <a:schemeClr val="bg1"/>
          </a:solidFill>
          <a:latin typeface="Arial" pitchFamily="34" charset="0"/>
        </a:defRPr>
      </a:lvl6pPr>
      <a:lvl7pPr marL="914400" algn="l" rtl="0" fontAlgn="base">
        <a:spcBef>
          <a:spcPct val="0"/>
        </a:spcBef>
        <a:spcAft>
          <a:spcPct val="0"/>
        </a:spcAft>
        <a:defRPr sz="2300">
          <a:solidFill>
            <a:schemeClr val="bg1"/>
          </a:solidFill>
          <a:latin typeface="Arial" pitchFamily="34" charset="0"/>
        </a:defRPr>
      </a:lvl7pPr>
      <a:lvl8pPr marL="1371600" algn="l" rtl="0" fontAlgn="base">
        <a:spcBef>
          <a:spcPct val="0"/>
        </a:spcBef>
        <a:spcAft>
          <a:spcPct val="0"/>
        </a:spcAft>
        <a:defRPr sz="2300">
          <a:solidFill>
            <a:schemeClr val="bg1"/>
          </a:solidFill>
          <a:latin typeface="Arial" pitchFamily="34" charset="0"/>
        </a:defRPr>
      </a:lvl8pPr>
      <a:lvl9pPr marL="1828800" algn="l" rtl="0" fontAlgn="base">
        <a:spcBef>
          <a:spcPct val="0"/>
        </a:spcBef>
        <a:spcAft>
          <a:spcPct val="0"/>
        </a:spcAft>
        <a:defRPr sz="2300">
          <a:solidFill>
            <a:schemeClr val="bg1"/>
          </a:solidFill>
          <a:latin typeface="Arial" pitchFamily="34" charset="0"/>
        </a:defRPr>
      </a:lvl9pPr>
    </p:titleStyle>
    <p:bodyStyle>
      <a:lvl1pPr marL="342900" indent="-342900" algn="l" rtl="0" eaLnBrk="0" fontAlgn="base" hangingPunct="0">
        <a:spcBef>
          <a:spcPct val="20000"/>
        </a:spcBef>
        <a:spcAft>
          <a:spcPct val="0"/>
        </a:spcAft>
        <a:buClr>
          <a:srgbClr val="D52B1E"/>
        </a:buClr>
        <a:buChar char="•"/>
        <a:defRPr>
          <a:solidFill>
            <a:srgbClr val="00337F"/>
          </a:solidFill>
          <a:latin typeface="+mn-lt"/>
          <a:ea typeface="+mn-ea"/>
          <a:cs typeface="+mn-cs"/>
        </a:defRPr>
      </a:lvl1pPr>
      <a:lvl2pPr marL="742950" indent="-285750" algn="l" rtl="0" eaLnBrk="0" fontAlgn="base" hangingPunct="0">
        <a:spcBef>
          <a:spcPct val="20000"/>
        </a:spcBef>
        <a:spcAft>
          <a:spcPct val="0"/>
        </a:spcAft>
        <a:buClr>
          <a:srgbClr val="D52B1E"/>
        </a:buClr>
        <a:buChar char="–"/>
        <a:defRPr>
          <a:solidFill>
            <a:srgbClr val="00337F"/>
          </a:solidFill>
          <a:latin typeface="+mn-lt"/>
        </a:defRPr>
      </a:lvl2pPr>
      <a:lvl3pPr marL="1143000" indent="-228600" algn="l" rtl="0" eaLnBrk="0" fontAlgn="base" hangingPunct="0">
        <a:spcBef>
          <a:spcPct val="20000"/>
        </a:spcBef>
        <a:spcAft>
          <a:spcPct val="0"/>
        </a:spcAft>
        <a:buClr>
          <a:srgbClr val="D52B1E"/>
        </a:buClr>
        <a:buChar char="•"/>
        <a:defRPr>
          <a:solidFill>
            <a:srgbClr val="00337F"/>
          </a:solidFill>
          <a:latin typeface="+mn-lt"/>
        </a:defRPr>
      </a:lvl3pPr>
      <a:lvl4pPr marL="1600200" indent="-228600" algn="l" rtl="0" eaLnBrk="0" fontAlgn="base" hangingPunct="0">
        <a:spcBef>
          <a:spcPct val="20000"/>
        </a:spcBef>
        <a:spcAft>
          <a:spcPct val="0"/>
        </a:spcAft>
        <a:buClr>
          <a:srgbClr val="D52B1E"/>
        </a:buClr>
        <a:buChar char="–"/>
        <a:defRPr>
          <a:solidFill>
            <a:srgbClr val="00337F"/>
          </a:solidFill>
          <a:latin typeface="+mn-lt"/>
        </a:defRPr>
      </a:lvl4pPr>
      <a:lvl5pPr marL="2057400" indent="-228600" algn="l" rtl="0" eaLnBrk="0" fontAlgn="base" hangingPunct="0">
        <a:spcBef>
          <a:spcPct val="20000"/>
        </a:spcBef>
        <a:spcAft>
          <a:spcPct val="0"/>
        </a:spcAft>
        <a:buClr>
          <a:srgbClr val="D52B1E"/>
        </a:buClr>
        <a:buChar char="•"/>
        <a:defRPr>
          <a:solidFill>
            <a:srgbClr val="00337F"/>
          </a:solidFill>
          <a:latin typeface="+mn-lt"/>
        </a:defRPr>
      </a:lvl5pPr>
      <a:lvl6pPr marL="2514600" indent="-228600" algn="l" rtl="0" fontAlgn="base">
        <a:spcBef>
          <a:spcPct val="20000"/>
        </a:spcBef>
        <a:spcAft>
          <a:spcPct val="0"/>
        </a:spcAft>
        <a:buClr>
          <a:srgbClr val="D52B1E"/>
        </a:buClr>
        <a:buChar char="•"/>
        <a:defRPr>
          <a:solidFill>
            <a:srgbClr val="00337F"/>
          </a:solidFill>
          <a:latin typeface="+mn-lt"/>
        </a:defRPr>
      </a:lvl6pPr>
      <a:lvl7pPr marL="2971800" indent="-228600" algn="l" rtl="0" fontAlgn="base">
        <a:spcBef>
          <a:spcPct val="20000"/>
        </a:spcBef>
        <a:spcAft>
          <a:spcPct val="0"/>
        </a:spcAft>
        <a:buClr>
          <a:srgbClr val="D52B1E"/>
        </a:buClr>
        <a:buChar char="•"/>
        <a:defRPr>
          <a:solidFill>
            <a:srgbClr val="00337F"/>
          </a:solidFill>
          <a:latin typeface="+mn-lt"/>
        </a:defRPr>
      </a:lvl7pPr>
      <a:lvl8pPr marL="3429000" indent="-228600" algn="l" rtl="0" fontAlgn="base">
        <a:spcBef>
          <a:spcPct val="20000"/>
        </a:spcBef>
        <a:spcAft>
          <a:spcPct val="0"/>
        </a:spcAft>
        <a:buClr>
          <a:srgbClr val="D52B1E"/>
        </a:buClr>
        <a:buChar char="•"/>
        <a:defRPr>
          <a:solidFill>
            <a:srgbClr val="00337F"/>
          </a:solidFill>
          <a:latin typeface="+mn-lt"/>
        </a:defRPr>
      </a:lvl8pPr>
      <a:lvl9pPr marL="3886200" indent="-228600" algn="l" rtl="0" fontAlgn="base">
        <a:spcBef>
          <a:spcPct val="20000"/>
        </a:spcBef>
        <a:spcAft>
          <a:spcPct val="0"/>
        </a:spcAft>
        <a:buClr>
          <a:srgbClr val="D52B1E"/>
        </a:buClr>
        <a:buChar char="•"/>
        <a:defRPr>
          <a:solidFill>
            <a:srgbClr val="00337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050"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2051"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CORe.pn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7315200" y="6096000"/>
            <a:ext cx="1596930" cy="610591"/>
          </a:xfrm>
          <a:prstGeom prst="rect">
            <a:avLst/>
          </a:prstGeom>
        </p:spPr>
      </p:pic>
      <p:pic>
        <p:nvPicPr>
          <p:cNvPr id="7" name="Picture 7" descr="Cancer Center_CMYK"/>
          <p:cNvPicPr>
            <a:picLocks noChangeAspect="1" noChangeArrowheads="1"/>
          </p:cNvPicPr>
          <p:nvPr userDrawn="1"/>
        </p:nvPicPr>
        <p:blipFill rotWithShape="1">
          <a:blip r:embed="rId14" cstate="email">
            <a:clrChange>
              <a:clrFrom>
                <a:srgbClr val="FDFDFD"/>
              </a:clrFrom>
              <a:clrTo>
                <a:srgbClr val="FDFDFD">
                  <a:alpha val="0"/>
                </a:srgbClr>
              </a:clrTo>
            </a:clrChange>
            <a:extLst>
              <a:ext uri="{28A0092B-C50C-407E-A947-70E740481C1C}">
                <a14:useLocalDpi xmlns:a14="http://schemas.microsoft.com/office/drawing/2010/main"/>
              </a:ext>
            </a:extLst>
          </a:blip>
          <a:srcRect/>
          <a:stretch/>
        </p:blipFill>
        <p:spPr bwMode="auto">
          <a:xfrm>
            <a:off x="152400" y="6019800"/>
            <a:ext cx="2286000" cy="692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528827"/>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 descr="NBHN_ppt_temp_footer.wmf"/>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6251575"/>
            <a:ext cx="91440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41325" y="704850"/>
            <a:ext cx="82550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p:cNvSpPr>
            <a:spLocks noGrp="1"/>
          </p:cNvSpPr>
          <p:nvPr>
            <p:ph type="body" idx="1"/>
          </p:nvPr>
        </p:nvSpPr>
        <p:spPr bwMode="auto">
          <a:xfrm>
            <a:off x="441325" y="1835150"/>
            <a:ext cx="82550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8789988" y="6488113"/>
            <a:ext cx="354012" cy="287337"/>
          </a:xfrm>
          <a:prstGeom prst="rect">
            <a:avLst/>
          </a:prstGeom>
        </p:spPr>
        <p:txBody>
          <a:bodyPr vert="horz" wrap="square" lIns="91440" tIns="45720" rIns="91440" bIns="45720" numCol="1" anchor="ctr" anchorCtr="0" compatLnSpc="1">
            <a:prstTxWarp prst="textNoShape">
              <a:avLst/>
            </a:prstTxWarp>
          </a:bodyPr>
          <a:lstStyle>
            <a:lvl1pPr algn="ctr" defTabSz="342900">
              <a:defRPr sz="600" b="1">
                <a:solidFill>
                  <a:prstClr val="white"/>
                </a:solidFill>
                <a:latin typeface="Calibri" panose="020F0502020204030204" pitchFamily="34" charset="0"/>
                <a:ea typeface="MS PGothic" panose="020B0600070205080204" pitchFamily="34" charset="-128"/>
              </a:defRPr>
            </a:lvl1pPr>
          </a:lstStyle>
          <a:p>
            <a:pPr>
              <a:defRPr/>
            </a:pPr>
            <a:fld id="{D815F5C2-2337-4BBF-B6FC-F9D7D7EA7163}" type="slidenum">
              <a:rPr lang="en-US" altLang="en-US"/>
              <a:pPr>
                <a:defRPr/>
              </a:pPr>
              <a:t>‹#›</a:t>
            </a:fld>
            <a:endParaRPr lang="en-US" altLang="en-US"/>
          </a:p>
        </p:txBody>
      </p:sp>
      <p:pic>
        <p:nvPicPr>
          <p:cNvPr id="2054" name="Picture 1"/>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12065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158048"/>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1" r:id="rId4"/>
    <p:sldLayoutId id="2147483792" r:id="rId5"/>
    <p:sldLayoutId id="2147483793" r:id="rId6"/>
    <p:sldLayoutId id="2147483794" r:id="rId7"/>
    <p:sldLayoutId id="2147483795" r:id="rId8"/>
  </p:sldLayoutIdLst>
  <p:hf hdr="0" ftr="0" dt="0"/>
  <p:txStyles>
    <p:titleStyle>
      <a:lvl1pPr algn="l" defTabSz="342900" rtl="0" eaLnBrk="0" fontAlgn="base" hangingPunct="0">
        <a:lnSpc>
          <a:spcPct val="90000"/>
        </a:lnSpc>
        <a:spcBef>
          <a:spcPct val="0"/>
        </a:spcBef>
        <a:spcAft>
          <a:spcPct val="0"/>
        </a:spcAft>
        <a:defRPr sz="2400" b="1" kern="1200">
          <a:solidFill>
            <a:srgbClr val="0854A2"/>
          </a:solidFill>
          <a:latin typeface="+mj-lt"/>
          <a:ea typeface="MS PGothic" pitchFamily="34" charset="-128"/>
          <a:cs typeface="MS PGothic" panose="020B0600070205080204" pitchFamily="34" charset="-128"/>
        </a:defRPr>
      </a:lvl1pPr>
      <a:lvl2pPr algn="l" defTabSz="342900" rtl="0" eaLnBrk="0" fontAlgn="base" hangingPunct="0">
        <a:lnSpc>
          <a:spcPct val="90000"/>
        </a:lnSpc>
        <a:spcBef>
          <a:spcPct val="0"/>
        </a:spcBef>
        <a:spcAft>
          <a:spcPct val="0"/>
        </a:spcAft>
        <a:defRPr sz="2400" b="1">
          <a:solidFill>
            <a:srgbClr val="0854A2"/>
          </a:solidFill>
          <a:latin typeface="Calibri" charset="0"/>
          <a:ea typeface="MS PGothic" pitchFamily="34" charset="-128"/>
          <a:cs typeface="MS PGothic" panose="020B0600070205080204" pitchFamily="34" charset="-128"/>
        </a:defRPr>
      </a:lvl2pPr>
      <a:lvl3pPr algn="l" defTabSz="342900" rtl="0" eaLnBrk="0" fontAlgn="base" hangingPunct="0">
        <a:lnSpc>
          <a:spcPct val="90000"/>
        </a:lnSpc>
        <a:spcBef>
          <a:spcPct val="0"/>
        </a:spcBef>
        <a:spcAft>
          <a:spcPct val="0"/>
        </a:spcAft>
        <a:defRPr sz="2400" b="1">
          <a:solidFill>
            <a:srgbClr val="0854A2"/>
          </a:solidFill>
          <a:latin typeface="Calibri" charset="0"/>
          <a:ea typeface="MS PGothic" pitchFamily="34" charset="-128"/>
          <a:cs typeface="MS PGothic" panose="020B0600070205080204" pitchFamily="34" charset="-128"/>
        </a:defRPr>
      </a:lvl3pPr>
      <a:lvl4pPr algn="l" defTabSz="342900" rtl="0" eaLnBrk="0" fontAlgn="base" hangingPunct="0">
        <a:lnSpc>
          <a:spcPct val="90000"/>
        </a:lnSpc>
        <a:spcBef>
          <a:spcPct val="0"/>
        </a:spcBef>
        <a:spcAft>
          <a:spcPct val="0"/>
        </a:spcAft>
        <a:defRPr sz="2400" b="1">
          <a:solidFill>
            <a:srgbClr val="0854A2"/>
          </a:solidFill>
          <a:latin typeface="Calibri" charset="0"/>
          <a:ea typeface="MS PGothic" pitchFamily="34" charset="-128"/>
          <a:cs typeface="MS PGothic" panose="020B0600070205080204" pitchFamily="34" charset="-128"/>
        </a:defRPr>
      </a:lvl4pPr>
      <a:lvl5pPr algn="l" defTabSz="342900" rtl="0" eaLnBrk="0" fontAlgn="base" hangingPunct="0">
        <a:lnSpc>
          <a:spcPct val="90000"/>
        </a:lnSpc>
        <a:spcBef>
          <a:spcPct val="0"/>
        </a:spcBef>
        <a:spcAft>
          <a:spcPct val="0"/>
        </a:spcAft>
        <a:defRPr sz="2400" b="1">
          <a:solidFill>
            <a:srgbClr val="0854A2"/>
          </a:solidFill>
          <a:latin typeface="Calibri" charset="0"/>
          <a:ea typeface="MS PGothic" pitchFamily="34" charset="-128"/>
          <a:cs typeface="MS PGothic" panose="020B0600070205080204" pitchFamily="34" charset="-128"/>
        </a:defRPr>
      </a:lvl5pPr>
      <a:lvl6pPr marL="342900" algn="l" defTabSz="342900" rtl="0" fontAlgn="base">
        <a:lnSpc>
          <a:spcPct val="90000"/>
        </a:lnSpc>
        <a:spcBef>
          <a:spcPct val="0"/>
        </a:spcBef>
        <a:spcAft>
          <a:spcPct val="0"/>
        </a:spcAft>
        <a:defRPr sz="2400" b="1">
          <a:solidFill>
            <a:srgbClr val="609BCD"/>
          </a:solidFill>
          <a:latin typeface="Calibri" charset="0"/>
          <a:ea typeface="ＭＳ Ｐゴシック" charset="0"/>
          <a:cs typeface="ＭＳ Ｐゴシック" charset="0"/>
        </a:defRPr>
      </a:lvl6pPr>
      <a:lvl7pPr marL="685800" algn="l" defTabSz="342900" rtl="0" fontAlgn="base">
        <a:lnSpc>
          <a:spcPct val="90000"/>
        </a:lnSpc>
        <a:spcBef>
          <a:spcPct val="0"/>
        </a:spcBef>
        <a:spcAft>
          <a:spcPct val="0"/>
        </a:spcAft>
        <a:defRPr sz="2400" b="1">
          <a:solidFill>
            <a:srgbClr val="609BCD"/>
          </a:solidFill>
          <a:latin typeface="Calibri" charset="0"/>
          <a:ea typeface="ＭＳ Ｐゴシック" charset="0"/>
          <a:cs typeface="ＭＳ Ｐゴシック" charset="0"/>
        </a:defRPr>
      </a:lvl7pPr>
      <a:lvl8pPr marL="1028700" algn="l" defTabSz="342900" rtl="0" fontAlgn="base">
        <a:lnSpc>
          <a:spcPct val="90000"/>
        </a:lnSpc>
        <a:spcBef>
          <a:spcPct val="0"/>
        </a:spcBef>
        <a:spcAft>
          <a:spcPct val="0"/>
        </a:spcAft>
        <a:defRPr sz="2400" b="1">
          <a:solidFill>
            <a:srgbClr val="609BCD"/>
          </a:solidFill>
          <a:latin typeface="Calibri" charset="0"/>
          <a:ea typeface="ＭＳ Ｐゴシック" charset="0"/>
          <a:cs typeface="ＭＳ Ｐゴシック" charset="0"/>
        </a:defRPr>
      </a:lvl8pPr>
      <a:lvl9pPr marL="1371600" algn="l" defTabSz="342900" rtl="0" fontAlgn="base">
        <a:lnSpc>
          <a:spcPct val="90000"/>
        </a:lnSpc>
        <a:spcBef>
          <a:spcPct val="0"/>
        </a:spcBef>
        <a:spcAft>
          <a:spcPct val="0"/>
        </a:spcAft>
        <a:defRPr sz="2400" b="1">
          <a:solidFill>
            <a:srgbClr val="609BCD"/>
          </a:solidFill>
          <a:latin typeface="Calibri" charset="0"/>
          <a:ea typeface="ＭＳ Ｐゴシック" charset="0"/>
          <a:cs typeface="ＭＳ Ｐゴシック" charset="0"/>
        </a:defRPr>
      </a:lvl9pPr>
    </p:titleStyle>
    <p:bodyStyle>
      <a:lvl1pPr marL="301625" indent="-300038" algn="l" defTabSz="342900" rtl="0" eaLnBrk="0" fontAlgn="base" hangingPunct="0">
        <a:spcBef>
          <a:spcPct val="20000"/>
        </a:spcBef>
        <a:spcAft>
          <a:spcPct val="0"/>
        </a:spcAft>
        <a:buClr>
          <a:srgbClr val="0854A2"/>
        </a:buClr>
        <a:buSzPct val="100000"/>
        <a:buBlip>
          <a:blip r:embed="rId12"/>
        </a:buBlip>
        <a:defRPr kern="1200">
          <a:solidFill>
            <a:schemeClr val="tx1"/>
          </a:solidFill>
          <a:latin typeface="+mn-lt"/>
          <a:ea typeface="MS PGothic" pitchFamily="34" charset="-128"/>
          <a:cs typeface="MS PGothic" panose="020B0600070205080204" pitchFamily="34" charset="-128"/>
        </a:defRPr>
      </a:lvl1pPr>
      <a:lvl2pPr marL="515938" indent="-173038" algn="l" defTabSz="342900" rtl="0" eaLnBrk="0" fontAlgn="base" hangingPunct="0">
        <a:spcBef>
          <a:spcPct val="20000"/>
        </a:spcBef>
        <a:spcAft>
          <a:spcPct val="0"/>
        </a:spcAft>
        <a:buClr>
          <a:srgbClr val="0854A2"/>
        </a:buClr>
        <a:buFont typeface="Lucida Grande" charset="0"/>
        <a:buChar char="&gt;"/>
        <a:defRPr sz="1500" kern="1200">
          <a:solidFill>
            <a:schemeClr val="tx1"/>
          </a:solidFill>
          <a:latin typeface="+mn-lt"/>
          <a:ea typeface="MS PGothic" pitchFamily="34" charset="-128"/>
          <a:cs typeface="+mn-cs"/>
        </a:defRPr>
      </a:lvl2pPr>
      <a:lvl3pPr marL="857250" indent="-171450" algn="l" defTabSz="342900" rtl="0" eaLnBrk="0" fontAlgn="base" hangingPunct="0">
        <a:spcBef>
          <a:spcPct val="20000"/>
        </a:spcBef>
        <a:spcAft>
          <a:spcPct val="0"/>
        </a:spcAft>
        <a:buClr>
          <a:srgbClr val="0854A2"/>
        </a:buClr>
        <a:buFont typeface="Lucida Grande" charset="0"/>
        <a:buChar char="●"/>
        <a:defRPr kern="1200">
          <a:solidFill>
            <a:schemeClr val="tx1"/>
          </a:solidFill>
          <a:latin typeface="+mn-lt"/>
          <a:ea typeface="MS PGothic" pitchFamily="34" charset="-128"/>
          <a:cs typeface="+mn-cs"/>
        </a:defRPr>
      </a:lvl3pPr>
      <a:lvl4pPr marL="1200150" indent="-171450" algn="l" defTabSz="342900" rtl="0" eaLnBrk="0" fontAlgn="base" hangingPunct="0">
        <a:spcBef>
          <a:spcPct val="20000"/>
        </a:spcBef>
        <a:spcAft>
          <a:spcPct val="0"/>
        </a:spcAft>
        <a:buClr>
          <a:srgbClr val="0854A2"/>
        </a:buClr>
        <a:buFont typeface="Courier New" panose="02070309020205020404" pitchFamily="49" charset="0"/>
        <a:buChar char="o"/>
        <a:defRPr sz="1200" kern="1200">
          <a:solidFill>
            <a:schemeClr val="tx1"/>
          </a:solidFill>
          <a:latin typeface="+mn-lt"/>
          <a:ea typeface="MS PGothic" pitchFamily="34" charset="-128"/>
          <a:cs typeface="+mn-cs"/>
        </a:defRPr>
      </a:lvl4pPr>
      <a:lvl5pPr marL="1543050" indent="-171450" algn="l" defTabSz="342900" rtl="0" eaLnBrk="0" fontAlgn="base" hangingPunct="0">
        <a:spcBef>
          <a:spcPct val="20000"/>
        </a:spcBef>
        <a:spcAft>
          <a:spcPct val="0"/>
        </a:spcAft>
        <a:buClr>
          <a:srgbClr val="0854A2"/>
        </a:buClr>
        <a:buFont typeface="Arial" panose="020B0604020202020204" pitchFamily="34" charset="0"/>
        <a:buChar char="•"/>
        <a:defRPr sz="1200" kern="1200">
          <a:solidFill>
            <a:schemeClr val="tx1"/>
          </a:solidFill>
          <a:latin typeface="+mn-lt"/>
          <a:ea typeface="MS PGothic"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32.xml"/><Relationship Id="rId4" Type="http://schemas.openxmlformats.org/officeDocument/2006/relationships/image" Target="../media/image47.jpeg"/></Relationships>
</file>

<file path=ppt/slides/_rels/slide1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39.png"/><Relationship Id="rId1" Type="http://schemas.openxmlformats.org/officeDocument/2006/relationships/slideLayout" Target="../slideLayouts/slideLayout32.xml"/><Relationship Id="rId4" Type="http://schemas.openxmlformats.org/officeDocument/2006/relationships/image" Target="../media/image49.jpeg"/></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32.xml"/><Relationship Id="rId5" Type="http://schemas.openxmlformats.org/officeDocument/2006/relationships/image" Target="../media/image51.jpe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32.xml"/><Relationship Id="rId4" Type="http://schemas.openxmlformats.org/officeDocument/2006/relationships/image" Target="../media/image52.jpeg"/></Relationships>
</file>

<file path=ppt/slides/_rels/slide1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34.xml"/><Relationship Id="rId5" Type="http://schemas.openxmlformats.org/officeDocument/2006/relationships/image" Target="../media/image39.png"/><Relationship Id="rId4" Type="http://schemas.openxmlformats.org/officeDocument/2006/relationships/image" Target="../media/image55.jpeg"/></Relationships>
</file>

<file path=ppt/slides/_rels/slide1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39.png"/><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8.xml"/><Relationship Id="rId5" Type="http://schemas.openxmlformats.org/officeDocument/2006/relationships/image" Target="../media/image27.jpg"/><Relationship Id="rId4" Type="http://schemas.openxmlformats.org/officeDocument/2006/relationships/hyperlink" Target="mailto:SarahL@thenationalcouncil.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3" Type="http://schemas.openxmlformats.org/officeDocument/2006/relationships/image" Target="cid:92eb4ce4-caeb-4abe-a394-d8958a07c873" TargetMode="External"/><Relationship Id="rId2" Type="http://schemas.openxmlformats.org/officeDocument/2006/relationships/image" Target="../media/image62.png"/><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5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s://attendee.gotowebinar.com/register/6542986278252584963"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58.xml"/><Relationship Id="rId5" Type="http://schemas.openxmlformats.org/officeDocument/2006/relationships/image" Target="../media/image63.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2" Type="http://schemas.openxmlformats.org/officeDocument/2006/relationships/hyperlink" Target="https://bhthechange.org/" TargetMode="External"/><Relationship Id="rId1" Type="http://schemas.openxmlformats.org/officeDocument/2006/relationships/slideLayout" Target="../slideLayouts/slideLayout58.xml"/></Relationships>
</file>

<file path=ppt/slides/_rels/slide33.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1.jpg"/><Relationship Id="rId7"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58.xml"/><Relationship Id="rId6" Type="http://schemas.openxmlformats.org/officeDocument/2006/relationships/image" Target="../media/image33.jpg"/><Relationship Id="rId5" Type="http://schemas.openxmlformats.org/officeDocument/2006/relationships/hyperlink" Target="http://www.bhthechange.org/" TargetMode="External"/><Relationship Id="rId4" Type="http://schemas.openxmlformats.org/officeDocument/2006/relationships/image" Target="../media/image32.jpg"/><Relationship Id="rId9"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8.xml"/><Relationship Id="rId4" Type="http://schemas.openxmlformats.org/officeDocument/2006/relationships/image" Target="../media/image37.jpeg"/></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3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xml"/><Relationship Id="rId1" Type="http://schemas.openxmlformats.org/officeDocument/2006/relationships/slideLayout" Target="../slideLayouts/slideLayout32.xml"/><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a:bodyPr>
          <a:lstStyle/>
          <a:p>
            <a:r>
              <a:rPr lang="en-US" dirty="0"/>
              <a:t>National Behavioral Health Network for Tobacco &amp; Cancer Control:​</a:t>
            </a:r>
            <a:br>
              <a:rPr lang="en-US" dirty="0"/>
            </a:br>
            <a:br>
              <a:rPr lang="en-US" dirty="0"/>
            </a:br>
            <a:r>
              <a:rPr lang="en-US" b="0" i="1" dirty="0"/>
              <a:t>Virtual Coffee Chat</a:t>
            </a:r>
            <a:br>
              <a:rPr lang="en-US" dirty="0"/>
            </a:br>
            <a:endParaRPr lang="en-US" dirty="0"/>
          </a:p>
        </p:txBody>
      </p:sp>
      <p:sp>
        <p:nvSpPr>
          <p:cNvPr id="7170" name="Subtitle 2"/>
          <p:cNvSpPr>
            <a:spLocks noGrp="1"/>
          </p:cNvSpPr>
          <p:nvPr>
            <p:ph type="subTitle" idx="1"/>
          </p:nvPr>
        </p:nvSpPr>
        <p:spPr/>
        <p:txBody>
          <a:bodyPr>
            <a:noAutofit/>
          </a:bodyPr>
          <a:lstStyle/>
          <a:p>
            <a:pPr eaLnBrk="1" hangingPunct="1">
              <a:spcBef>
                <a:spcPct val="0"/>
              </a:spcBef>
            </a:pPr>
            <a:r>
              <a:rPr lang="en-US" sz="2800" dirty="0"/>
              <a:t>Managing the Psychological and Psychosocial Effects of a Cancer Diagnosis </a:t>
            </a:r>
          </a:p>
          <a:p>
            <a:pPr eaLnBrk="1" hangingPunct="1">
              <a:spcBef>
                <a:spcPct val="0"/>
              </a:spcBef>
            </a:pPr>
            <a:endParaRPr lang="en-US" sz="1050" dirty="0"/>
          </a:p>
          <a:p>
            <a:pPr eaLnBrk="1" hangingPunct="1">
              <a:spcBef>
                <a:spcPct val="0"/>
              </a:spcBef>
            </a:pPr>
            <a:r>
              <a:rPr lang="en-US" altLang="x-none" sz="2800" dirty="0">
                <a:ea typeface="ＭＳ Ｐゴシック" charset="-128"/>
              </a:rPr>
              <a:t>September 21, 2018, 2:00 PM ET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DA63D2-BBE4-4B41-9DC8-127ED575C41C}"/>
              </a:ext>
            </a:extLst>
          </p:cNvPr>
          <p:cNvSpPr>
            <a:spLocks noGrp="1"/>
          </p:cNvSpPr>
          <p:nvPr>
            <p:ph type="body" idx="1"/>
          </p:nvPr>
        </p:nvSpPr>
        <p:spPr>
          <a:xfrm>
            <a:off x="685800" y="1295400"/>
            <a:ext cx="3124200" cy="533400"/>
          </a:xfrm>
        </p:spPr>
        <p:txBody>
          <a:bodyPr/>
          <a:lstStyle/>
          <a:p>
            <a:pPr>
              <a:defRPr/>
            </a:pPr>
            <a:r>
              <a:rPr lang="en-US" sz="2800" b="0" u="sng" dirty="0">
                <a:latin typeface="+mj-lt"/>
              </a:rPr>
              <a:t>Medical Education</a:t>
            </a:r>
          </a:p>
        </p:txBody>
      </p:sp>
      <p:sp>
        <p:nvSpPr>
          <p:cNvPr id="4" name="Text Placeholder 3">
            <a:extLst>
              <a:ext uri="{FF2B5EF4-FFF2-40B4-BE49-F238E27FC236}">
                <a16:creationId xmlns:a16="http://schemas.microsoft.com/office/drawing/2014/main" id="{2B7804CE-834F-45D2-A45B-FAFC33B4812B}"/>
              </a:ext>
            </a:extLst>
          </p:cNvPr>
          <p:cNvSpPr>
            <a:spLocks noGrp="1"/>
          </p:cNvSpPr>
          <p:nvPr>
            <p:ph type="body" sz="half" idx="3"/>
          </p:nvPr>
        </p:nvSpPr>
        <p:spPr>
          <a:xfrm>
            <a:off x="5029200" y="1219200"/>
            <a:ext cx="2514600" cy="579438"/>
          </a:xfrm>
        </p:spPr>
        <p:txBody>
          <a:bodyPr/>
          <a:lstStyle/>
          <a:p>
            <a:pPr>
              <a:defRPr/>
            </a:pPr>
            <a:r>
              <a:rPr lang="en-US" sz="2800" b="0" u="sng" dirty="0">
                <a:latin typeface="+mj-lt"/>
              </a:rPr>
              <a:t>Counseling</a:t>
            </a:r>
          </a:p>
        </p:txBody>
      </p:sp>
      <p:sp>
        <p:nvSpPr>
          <p:cNvPr id="27650" name="Content Placeholder 2">
            <a:extLst>
              <a:ext uri="{FF2B5EF4-FFF2-40B4-BE49-F238E27FC236}">
                <a16:creationId xmlns:a16="http://schemas.microsoft.com/office/drawing/2014/main" id="{0C1B63F4-C455-4760-9265-3285285C4A4D}"/>
              </a:ext>
            </a:extLst>
          </p:cNvPr>
          <p:cNvSpPr>
            <a:spLocks noGrp="1"/>
          </p:cNvSpPr>
          <p:nvPr>
            <p:ph sz="quarter" idx="2"/>
          </p:nvPr>
        </p:nvSpPr>
        <p:spPr>
          <a:xfrm>
            <a:off x="236538" y="1981200"/>
            <a:ext cx="3810000" cy="3951288"/>
          </a:xfrm>
        </p:spPr>
        <p:txBody>
          <a:bodyPr/>
          <a:lstStyle/>
          <a:p>
            <a:pPr marL="457200" lvl="1" indent="0">
              <a:lnSpc>
                <a:spcPct val="150000"/>
              </a:lnSpc>
              <a:buClr>
                <a:schemeClr val="accent1"/>
              </a:buClr>
              <a:buSzPct val="100000"/>
              <a:buFontTx/>
              <a:buNone/>
              <a:defRPr/>
            </a:pPr>
            <a:r>
              <a:rPr lang="en-US" sz="2400" dirty="0">
                <a:solidFill>
                  <a:srgbClr val="002060"/>
                </a:solidFill>
                <a:latin typeface="+mj-lt"/>
              </a:rPr>
              <a:t>Diagnosis</a:t>
            </a:r>
          </a:p>
          <a:p>
            <a:pPr marL="457200" lvl="1" indent="0">
              <a:lnSpc>
                <a:spcPct val="150000"/>
              </a:lnSpc>
              <a:buClr>
                <a:schemeClr val="accent1"/>
              </a:buClr>
              <a:buSzPct val="100000"/>
              <a:buFontTx/>
              <a:buNone/>
              <a:defRPr/>
            </a:pPr>
            <a:r>
              <a:rPr lang="en-US" sz="2400" dirty="0">
                <a:solidFill>
                  <a:srgbClr val="002060"/>
                </a:solidFill>
                <a:latin typeface="+mj-lt"/>
              </a:rPr>
              <a:t>Treatment/Procedures</a:t>
            </a:r>
          </a:p>
          <a:p>
            <a:pPr marL="457200" lvl="1" indent="0">
              <a:lnSpc>
                <a:spcPct val="150000"/>
              </a:lnSpc>
              <a:buClr>
                <a:schemeClr val="accent1"/>
              </a:buClr>
              <a:buSzPct val="100000"/>
              <a:buFontTx/>
              <a:buNone/>
              <a:defRPr/>
            </a:pPr>
            <a:r>
              <a:rPr lang="en-US" sz="2400" dirty="0">
                <a:solidFill>
                  <a:srgbClr val="002060"/>
                </a:solidFill>
                <a:latin typeface="+mj-lt"/>
              </a:rPr>
              <a:t>Medications</a:t>
            </a:r>
          </a:p>
          <a:p>
            <a:pPr marL="457200" lvl="1" indent="0">
              <a:lnSpc>
                <a:spcPct val="150000"/>
              </a:lnSpc>
              <a:buClr>
                <a:schemeClr val="accent1"/>
              </a:buClr>
              <a:buSzPct val="100000"/>
              <a:buFontTx/>
              <a:buNone/>
              <a:defRPr/>
            </a:pPr>
            <a:r>
              <a:rPr lang="en-US" sz="2400" dirty="0">
                <a:solidFill>
                  <a:srgbClr val="002060"/>
                </a:solidFill>
                <a:latin typeface="+mj-lt"/>
              </a:rPr>
              <a:t>Side effects</a:t>
            </a:r>
          </a:p>
          <a:p>
            <a:pPr marL="457200" lvl="1" indent="0">
              <a:lnSpc>
                <a:spcPct val="150000"/>
              </a:lnSpc>
              <a:buClr>
                <a:schemeClr val="accent1"/>
              </a:buClr>
              <a:buSzPct val="100000"/>
              <a:buFontTx/>
              <a:buNone/>
              <a:defRPr/>
            </a:pPr>
            <a:r>
              <a:rPr lang="en-US" sz="2400" dirty="0">
                <a:solidFill>
                  <a:srgbClr val="002060"/>
                </a:solidFill>
                <a:latin typeface="+mj-lt"/>
              </a:rPr>
              <a:t>Clinical trials</a:t>
            </a:r>
          </a:p>
          <a:p>
            <a:pPr marL="457200" lvl="1" indent="0">
              <a:lnSpc>
                <a:spcPct val="150000"/>
              </a:lnSpc>
              <a:buClr>
                <a:schemeClr val="accent1"/>
              </a:buClr>
              <a:buSzPct val="100000"/>
              <a:buFontTx/>
              <a:buNone/>
              <a:defRPr/>
            </a:pPr>
            <a:r>
              <a:rPr lang="en-US" sz="2400" dirty="0">
                <a:solidFill>
                  <a:srgbClr val="002060"/>
                </a:solidFill>
                <a:latin typeface="+mj-lt"/>
              </a:rPr>
              <a:t>Nutrition</a:t>
            </a:r>
          </a:p>
          <a:p>
            <a:pPr marL="457200" lvl="1" indent="0">
              <a:lnSpc>
                <a:spcPct val="150000"/>
              </a:lnSpc>
              <a:buClr>
                <a:schemeClr val="accent1"/>
              </a:buClr>
              <a:buSzPct val="100000"/>
              <a:buFontTx/>
              <a:buNone/>
              <a:defRPr/>
            </a:pPr>
            <a:endParaRPr lang="en-US" dirty="0">
              <a:solidFill>
                <a:srgbClr val="002060"/>
              </a:solidFill>
              <a:latin typeface="+mj-lt"/>
            </a:endParaRPr>
          </a:p>
          <a:p>
            <a:pPr marL="457200" lvl="1" indent="0">
              <a:buFontTx/>
              <a:buNone/>
              <a:defRPr/>
            </a:pPr>
            <a:endParaRPr lang="en-US" dirty="0"/>
          </a:p>
        </p:txBody>
      </p:sp>
      <p:sp>
        <p:nvSpPr>
          <p:cNvPr id="2" name="Content Placeholder 1">
            <a:extLst>
              <a:ext uri="{FF2B5EF4-FFF2-40B4-BE49-F238E27FC236}">
                <a16:creationId xmlns:a16="http://schemas.microsoft.com/office/drawing/2014/main" id="{7AB85F7D-70B0-484F-BAA2-3DA083CDD102}"/>
              </a:ext>
            </a:extLst>
          </p:cNvPr>
          <p:cNvSpPr>
            <a:spLocks noGrp="1"/>
          </p:cNvSpPr>
          <p:nvPr>
            <p:ph sz="quarter" idx="4"/>
          </p:nvPr>
        </p:nvSpPr>
        <p:spPr>
          <a:xfrm>
            <a:off x="5029200" y="1752600"/>
            <a:ext cx="3733800" cy="4876800"/>
          </a:xfrm>
        </p:spPr>
        <p:txBody>
          <a:bodyPr/>
          <a:lstStyle/>
          <a:p>
            <a:pPr marL="0" indent="0">
              <a:lnSpc>
                <a:spcPct val="150000"/>
              </a:lnSpc>
              <a:buFontTx/>
              <a:buNone/>
              <a:defRPr/>
            </a:pPr>
            <a:r>
              <a:rPr lang="en-US" dirty="0">
                <a:solidFill>
                  <a:srgbClr val="002060"/>
                </a:solidFill>
                <a:latin typeface="+mj-lt"/>
              </a:rPr>
              <a:t>Adjustment  </a:t>
            </a:r>
          </a:p>
          <a:p>
            <a:pPr marL="0" indent="0">
              <a:lnSpc>
                <a:spcPct val="150000"/>
              </a:lnSpc>
              <a:buFontTx/>
              <a:buNone/>
              <a:defRPr/>
            </a:pPr>
            <a:r>
              <a:rPr lang="en-US" dirty="0">
                <a:solidFill>
                  <a:srgbClr val="002060"/>
                </a:solidFill>
                <a:latin typeface="+mj-lt"/>
              </a:rPr>
              <a:t>Anxiety </a:t>
            </a:r>
          </a:p>
          <a:p>
            <a:pPr marL="0" indent="0">
              <a:lnSpc>
                <a:spcPct val="150000"/>
              </a:lnSpc>
              <a:buFontTx/>
              <a:buNone/>
              <a:defRPr/>
            </a:pPr>
            <a:r>
              <a:rPr lang="en-US" dirty="0">
                <a:solidFill>
                  <a:srgbClr val="002060"/>
                </a:solidFill>
                <a:latin typeface="+mj-lt"/>
              </a:rPr>
              <a:t>Depression</a:t>
            </a:r>
          </a:p>
          <a:p>
            <a:pPr marL="0" indent="0">
              <a:lnSpc>
                <a:spcPct val="150000"/>
              </a:lnSpc>
              <a:buFontTx/>
              <a:buNone/>
              <a:defRPr/>
            </a:pPr>
            <a:r>
              <a:rPr lang="en-US" dirty="0">
                <a:solidFill>
                  <a:srgbClr val="002060"/>
                </a:solidFill>
                <a:latin typeface="+mj-lt"/>
              </a:rPr>
              <a:t>Insomnia </a:t>
            </a:r>
          </a:p>
          <a:p>
            <a:pPr marL="0" indent="0">
              <a:lnSpc>
                <a:spcPct val="150000"/>
              </a:lnSpc>
              <a:buFontTx/>
              <a:buNone/>
              <a:defRPr/>
            </a:pPr>
            <a:r>
              <a:rPr lang="en-US" dirty="0">
                <a:solidFill>
                  <a:srgbClr val="002060"/>
                </a:solidFill>
                <a:latin typeface="+mj-lt"/>
              </a:rPr>
              <a:t>Sexual health</a:t>
            </a:r>
          </a:p>
          <a:p>
            <a:pPr marL="0" indent="0">
              <a:lnSpc>
                <a:spcPct val="150000"/>
              </a:lnSpc>
              <a:buFontTx/>
              <a:buNone/>
              <a:defRPr/>
            </a:pPr>
            <a:r>
              <a:rPr lang="en-US" dirty="0">
                <a:solidFill>
                  <a:srgbClr val="002060"/>
                </a:solidFill>
                <a:latin typeface="+mj-lt"/>
              </a:rPr>
              <a:t>Relationships</a:t>
            </a:r>
          </a:p>
          <a:p>
            <a:pPr marL="0" indent="0">
              <a:lnSpc>
                <a:spcPct val="150000"/>
              </a:lnSpc>
              <a:buFontTx/>
              <a:buNone/>
              <a:defRPr/>
            </a:pPr>
            <a:r>
              <a:rPr lang="en-US" dirty="0">
                <a:solidFill>
                  <a:srgbClr val="002060"/>
                </a:solidFill>
                <a:latin typeface="+mj-lt"/>
              </a:rPr>
              <a:t>Posttraumatic stress</a:t>
            </a:r>
          </a:p>
          <a:p>
            <a:pPr marL="0" indent="0">
              <a:lnSpc>
                <a:spcPct val="150000"/>
              </a:lnSpc>
              <a:buFontTx/>
              <a:buNone/>
              <a:defRPr/>
            </a:pPr>
            <a:r>
              <a:rPr lang="en-US" dirty="0">
                <a:solidFill>
                  <a:srgbClr val="002060"/>
                </a:solidFill>
                <a:latin typeface="+mj-lt"/>
              </a:rPr>
              <a:t>Bereavement</a:t>
            </a:r>
          </a:p>
        </p:txBody>
      </p:sp>
      <p:sp>
        <p:nvSpPr>
          <p:cNvPr id="9222" name="Title 1">
            <a:extLst>
              <a:ext uri="{FF2B5EF4-FFF2-40B4-BE49-F238E27FC236}">
                <a16:creationId xmlns:a16="http://schemas.microsoft.com/office/drawing/2014/main" id="{E901CC33-DD05-4408-8744-4CDADF4C3FE1}"/>
              </a:ext>
            </a:extLst>
          </p:cNvPr>
          <p:cNvSpPr>
            <a:spLocks noGrp="1" noChangeArrowheads="1"/>
          </p:cNvSpPr>
          <p:nvPr>
            <p:ph type="title"/>
          </p:nvPr>
        </p:nvSpPr>
        <p:spPr>
          <a:xfrm>
            <a:off x="2057400" y="182563"/>
            <a:ext cx="4953000" cy="884237"/>
          </a:xfrm>
        </p:spPr>
        <p:txBody>
          <a:bodyPr/>
          <a:lstStyle/>
          <a:p>
            <a:pPr algn="ctr"/>
            <a:r>
              <a:rPr lang="en-US" altLang="en-US" sz="3200"/>
              <a:t>Psychological &amp; Psychosocial Effects</a:t>
            </a:r>
          </a:p>
        </p:txBody>
      </p:sp>
      <p:pic>
        <p:nvPicPr>
          <p:cNvPr id="9223" name="Picture 15" descr="V:\Logos and Marks\Inova_LWC_Logo All White.png">
            <a:extLst>
              <a:ext uri="{FF2B5EF4-FFF2-40B4-BE49-F238E27FC236}">
                <a16:creationId xmlns:a16="http://schemas.microsoft.com/office/drawing/2014/main" id="{C954AA9B-138E-4764-AD18-407A6D8D8D1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438" y="182563"/>
            <a:ext cx="1858962"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ED4B9C60-E31B-4E25-873C-8EB994AD0897}"/>
              </a:ext>
            </a:extLst>
          </p:cNvPr>
          <p:cNvSpPr>
            <a:spLocks noGrp="1" noChangeArrowheads="1"/>
          </p:cNvSpPr>
          <p:nvPr>
            <p:ph type="title"/>
          </p:nvPr>
        </p:nvSpPr>
        <p:spPr/>
        <p:txBody>
          <a:bodyPr/>
          <a:lstStyle/>
          <a:p>
            <a:pPr algn="ctr"/>
            <a:r>
              <a:rPr lang="en-US" altLang="en-US" sz="3600"/>
              <a:t>Assessments</a:t>
            </a:r>
          </a:p>
        </p:txBody>
      </p:sp>
      <p:sp>
        <p:nvSpPr>
          <p:cNvPr id="11267" name="Content Placeholder 6">
            <a:extLst>
              <a:ext uri="{FF2B5EF4-FFF2-40B4-BE49-F238E27FC236}">
                <a16:creationId xmlns:a16="http://schemas.microsoft.com/office/drawing/2014/main" id="{83425864-0887-4896-BEFC-F851B847E28D}"/>
              </a:ext>
            </a:extLst>
          </p:cNvPr>
          <p:cNvSpPr>
            <a:spLocks noGrp="1" noChangeArrowheads="1"/>
          </p:cNvSpPr>
          <p:nvPr>
            <p:ph idx="1"/>
          </p:nvPr>
        </p:nvSpPr>
        <p:spPr/>
        <p:txBody>
          <a:bodyPr/>
          <a:lstStyle/>
          <a:p>
            <a:r>
              <a:rPr lang="en-US" altLang="en-US" sz="2800"/>
              <a:t>Chronic Illness Distress Scale (CIDS)</a:t>
            </a:r>
          </a:p>
          <a:p>
            <a:r>
              <a:rPr lang="en-US" altLang="en-US" sz="2800"/>
              <a:t>Brief Symptom Inventory-18 (BSI-18)</a:t>
            </a:r>
          </a:p>
          <a:p>
            <a:r>
              <a:rPr lang="en-US" altLang="en-US" sz="2800"/>
              <a:t>Patient Health Questionnaire (PHQ-9)</a:t>
            </a:r>
          </a:p>
          <a:p>
            <a:r>
              <a:rPr lang="en-US" altLang="en-US" sz="2800"/>
              <a:t>General Anxiety Disorder 7 (GAD 7)</a:t>
            </a:r>
          </a:p>
          <a:p>
            <a:r>
              <a:rPr lang="en-US" altLang="en-US" sz="2800"/>
              <a:t>Cancer Coping Questionnaire</a:t>
            </a:r>
          </a:p>
          <a:p>
            <a:r>
              <a:rPr lang="en-US" altLang="en-US" sz="2800"/>
              <a:t>MD Anderson Symptom Assessment (MDASI)</a:t>
            </a:r>
          </a:p>
          <a:p>
            <a:r>
              <a:rPr lang="en-US" altLang="en-US" sz="2800"/>
              <a:t>Insomnia assessments</a:t>
            </a:r>
          </a:p>
          <a:p>
            <a:r>
              <a:rPr lang="en-US" altLang="en-US" sz="2800"/>
              <a:t>Cognitive assessments</a:t>
            </a:r>
          </a:p>
          <a:p>
            <a:endParaRPr lang="en-US" altLang="en-US"/>
          </a:p>
        </p:txBody>
      </p:sp>
      <p:pic>
        <p:nvPicPr>
          <p:cNvPr id="11268" name="Picture 15" descr="V:\Logos and Marks\Inova_LWC_Logo All White.png">
            <a:extLst>
              <a:ext uri="{FF2B5EF4-FFF2-40B4-BE49-F238E27FC236}">
                <a16:creationId xmlns:a16="http://schemas.microsoft.com/office/drawing/2014/main" id="{016ACA11-E524-41A8-9554-CAB4573AFE6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438" y="182563"/>
            <a:ext cx="1858962"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728826F6-F6D1-42C7-A7D0-77A84506D9E4}"/>
              </a:ext>
            </a:extLst>
          </p:cNvPr>
          <p:cNvSpPr>
            <a:spLocks noGrp="1" noChangeArrowheads="1"/>
          </p:cNvSpPr>
          <p:nvPr>
            <p:ph type="title"/>
          </p:nvPr>
        </p:nvSpPr>
        <p:spPr>
          <a:xfrm>
            <a:off x="2667000" y="9525"/>
            <a:ext cx="4114800" cy="1143000"/>
          </a:xfrm>
        </p:spPr>
        <p:txBody>
          <a:bodyPr/>
          <a:lstStyle/>
          <a:p>
            <a:pPr algn="ctr"/>
            <a:r>
              <a:rPr lang="en-US" altLang="en-US" sz="3600"/>
              <a:t>Interventions</a:t>
            </a:r>
          </a:p>
        </p:txBody>
      </p:sp>
      <p:sp>
        <p:nvSpPr>
          <p:cNvPr id="12291" name="Content Placeholder 2">
            <a:extLst>
              <a:ext uri="{FF2B5EF4-FFF2-40B4-BE49-F238E27FC236}">
                <a16:creationId xmlns:a16="http://schemas.microsoft.com/office/drawing/2014/main" id="{9D5B9216-28FE-4EC6-9B78-95C5FD52331C}"/>
              </a:ext>
            </a:extLst>
          </p:cNvPr>
          <p:cNvSpPr>
            <a:spLocks noGrp="1" noChangeArrowheads="1"/>
          </p:cNvSpPr>
          <p:nvPr>
            <p:ph idx="1"/>
          </p:nvPr>
        </p:nvSpPr>
        <p:spPr>
          <a:xfrm>
            <a:off x="457200" y="1600200"/>
            <a:ext cx="8229600" cy="4800600"/>
          </a:xfrm>
        </p:spPr>
        <p:txBody>
          <a:bodyPr/>
          <a:lstStyle/>
          <a:p>
            <a:r>
              <a:rPr lang="en-US" altLang="en-US" sz="2400"/>
              <a:t>Individual, couples and family counseling (adults and children)</a:t>
            </a:r>
          </a:p>
          <a:p>
            <a:r>
              <a:rPr lang="en-US" altLang="en-US" sz="2400"/>
              <a:t>Support groups</a:t>
            </a:r>
          </a:p>
          <a:p>
            <a:r>
              <a:rPr lang="en-US" altLang="en-US" sz="2400"/>
              <a:t>Psychoeducational classes</a:t>
            </a:r>
          </a:p>
          <a:p>
            <a:r>
              <a:rPr lang="en-US" altLang="en-US" sz="2400"/>
              <a:t>Psycho-oncologist</a:t>
            </a:r>
          </a:p>
          <a:p>
            <a:r>
              <a:rPr lang="en-US" altLang="en-US" sz="2400"/>
              <a:t>Acupuncture</a:t>
            </a:r>
          </a:p>
          <a:p>
            <a:r>
              <a:rPr lang="en-US" altLang="en-US" sz="2400"/>
              <a:t>Art therapy</a:t>
            </a:r>
          </a:p>
          <a:p>
            <a:r>
              <a:rPr lang="en-US" altLang="en-US" sz="2400"/>
              <a:t>Education (oncology nurse navigators)</a:t>
            </a:r>
          </a:p>
          <a:p>
            <a:r>
              <a:rPr lang="en-US" altLang="en-US" sz="2400"/>
              <a:t>Nutrition</a:t>
            </a:r>
          </a:p>
          <a:p>
            <a:r>
              <a:rPr lang="en-US" altLang="en-US" sz="2400"/>
              <a:t>Fitness</a:t>
            </a:r>
          </a:p>
          <a:p>
            <a:r>
              <a:rPr lang="en-US" altLang="en-US" sz="2400"/>
              <a:t>Wellness classes</a:t>
            </a:r>
          </a:p>
          <a:p>
            <a:endParaRPr lang="en-US" altLang="en-US"/>
          </a:p>
        </p:txBody>
      </p:sp>
      <p:pic>
        <p:nvPicPr>
          <p:cNvPr id="12292" name="Picture 15" descr="V:\Logos and Marks\Inova_LWC_Logo All White.png">
            <a:extLst>
              <a:ext uri="{FF2B5EF4-FFF2-40B4-BE49-F238E27FC236}">
                <a16:creationId xmlns:a16="http://schemas.microsoft.com/office/drawing/2014/main" id="{7E0C0ACE-625E-49E7-8856-0D37E6C6AB2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438" y="182563"/>
            <a:ext cx="1858962"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 descr="V:\ADMIN\ACCC Article\Counseling 1.jpg">
            <a:extLst>
              <a:ext uri="{FF2B5EF4-FFF2-40B4-BE49-F238E27FC236}">
                <a16:creationId xmlns:a16="http://schemas.microsoft.com/office/drawing/2014/main" id="{8918F162-9B30-4210-A5CA-8E981E04E7E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72200" y="2438400"/>
            <a:ext cx="2590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267DB00-660E-4899-968D-4D938B262966}"/>
              </a:ext>
            </a:extLst>
          </p:cNvPr>
          <p:cNvSpPr>
            <a:spLocks noGrp="1" noChangeArrowheads="1"/>
          </p:cNvSpPr>
          <p:nvPr>
            <p:ph type="title"/>
          </p:nvPr>
        </p:nvSpPr>
        <p:spPr>
          <a:xfrm>
            <a:off x="2514600" y="25400"/>
            <a:ext cx="4191000" cy="1143000"/>
          </a:xfrm>
        </p:spPr>
        <p:txBody>
          <a:bodyPr/>
          <a:lstStyle/>
          <a:p>
            <a:pPr algn="ctr"/>
            <a:r>
              <a:rPr lang="en-US" altLang="en-US" sz="3600"/>
              <a:t>Counseling</a:t>
            </a:r>
          </a:p>
        </p:txBody>
      </p:sp>
      <p:sp>
        <p:nvSpPr>
          <p:cNvPr id="14339" name="Content Placeholder 2">
            <a:extLst>
              <a:ext uri="{FF2B5EF4-FFF2-40B4-BE49-F238E27FC236}">
                <a16:creationId xmlns:a16="http://schemas.microsoft.com/office/drawing/2014/main" id="{AF552BEB-56D4-4785-8B27-2376CF7F4EDA}"/>
              </a:ext>
            </a:extLst>
          </p:cNvPr>
          <p:cNvSpPr>
            <a:spLocks noGrp="1" noChangeArrowheads="1"/>
          </p:cNvSpPr>
          <p:nvPr>
            <p:ph idx="1"/>
          </p:nvPr>
        </p:nvSpPr>
        <p:spPr>
          <a:xfrm>
            <a:off x="431800" y="1371600"/>
            <a:ext cx="8229600" cy="5135563"/>
          </a:xfrm>
        </p:spPr>
        <p:txBody>
          <a:bodyPr/>
          <a:lstStyle/>
          <a:p>
            <a:r>
              <a:rPr lang="en-US" altLang="en-US" sz="3200"/>
              <a:t>Cognitive Behavioral Therapy</a:t>
            </a:r>
          </a:p>
          <a:p>
            <a:r>
              <a:rPr lang="en-US" altLang="en-US" sz="3200"/>
              <a:t>Meaning Centered Psychotherapy</a:t>
            </a:r>
          </a:p>
          <a:p>
            <a:r>
              <a:rPr lang="en-US" altLang="en-US" sz="3200"/>
              <a:t>Mindfulness</a:t>
            </a:r>
          </a:p>
          <a:p>
            <a:r>
              <a:rPr lang="en-US" altLang="en-US" sz="3200"/>
              <a:t>Crisis Intervention</a:t>
            </a:r>
          </a:p>
        </p:txBody>
      </p:sp>
      <p:pic>
        <p:nvPicPr>
          <p:cNvPr id="14340" name="Picture 15" descr="V:\Logos and Marks\Inova_LWC_Logo All White.png">
            <a:extLst>
              <a:ext uri="{FF2B5EF4-FFF2-40B4-BE49-F238E27FC236}">
                <a16:creationId xmlns:a16="http://schemas.microsoft.com/office/drawing/2014/main" id="{97129686-0CC7-4016-B6B6-FCB37185F1E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438" y="182563"/>
            <a:ext cx="1858962"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 descr="V:\ADMIN\ACCC Article\Sand Tray.jpg">
            <a:extLst>
              <a:ext uri="{FF2B5EF4-FFF2-40B4-BE49-F238E27FC236}">
                <a16:creationId xmlns:a16="http://schemas.microsoft.com/office/drawing/2014/main" id="{41EFE6BA-5338-41B0-ACB4-7489444DEB2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4117975"/>
            <a:ext cx="33528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4">
            <a:extLst>
              <a:ext uri="{FF2B5EF4-FFF2-40B4-BE49-F238E27FC236}">
                <a16:creationId xmlns:a16="http://schemas.microsoft.com/office/drawing/2014/main" id="{C3C0A7E1-2A0E-4A71-8F12-3BFEECD71FD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86400" y="2590800"/>
            <a:ext cx="342900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3" name="TextBox 4">
            <a:extLst>
              <a:ext uri="{FF2B5EF4-FFF2-40B4-BE49-F238E27FC236}">
                <a16:creationId xmlns:a16="http://schemas.microsoft.com/office/drawing/2014/main" id="{0D05622A-71F3-472D-8FB1-ED9331A80123}"/>
              </a:ext>
            </a:extLst>
          </p:cNvPr>
          <p:cNvSpPr txBox="1">
            <a:spLocks noChangeArrowheads="1"/>
          </p:cNvSpPr>
          <p:nvPr/>
        </p:nvSpPr>
        <p:spPr bwMode="auto">
          <a:xfrm>
            <a:off x="4953000" y="4648200"/>
            <a:ext cx="3733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52B1E"/>
              </a:buClr>
              <a:buChar char="•"/>
              <a:defRPr>
                <a:solidFill>
                  <a:srgbClr val="00337F"/>
                </a:solidFill>
                <a:latin typeface="Arial" panose="020B0604020202020204" pitchFamily="34" charset="0"/>
              </a:defRPr>
            </a:lvl1pPr>
            <a:lvl2pPr marL="742950" indent="-285750">
              <a:spcBef>
                <a:spcPct val="20000"/>
              </a:spcBef>
              <a:buClr>
                <a:srgbClr val="D52B1E"/>
              </a:buClr>
              <a:buChar char="–"/>
              <a:defRPr>
                <a:solidFill>
                  <a:srgbClr val="00337F"/>
                </a:solidFill>
                <a:latin typeface="Arial" panose="020B0604020202020204" pitchFamily="34" charset="0"/>
              </a:defRPr>
            </a:lvl2pPr>
            <a:lvl3pPr marL="1143000" indent="-228600">
              <a:spcBef>
                <a:spcPct val="20000"/>
              </a:spcBef>
              <a:buClr>
                <a:srgbClr val="D52B1E"/>
              </a:buClr>
              <a:buChar char="•"/>
              <a:defRPr>
                <a:solidFill>
                  <a:srgbClr val="00337F"/>
                </a:solidFill>
                <a:latin typeface="Arial" panose="020B0604020202020204" pitchFamily="34" charset="0"/>
              </a:defRPr>
            </a:lvl3pPr>
            <a:lvl4pPr marL="1600200" indent="-228600">
              <a:spcBef>
                <a:spcPct val="20000"/>
              </a:spcBef>
              <a:buClr>
                <a:srgbClr val="D52B1E"/>
              </a:buClr>
              <a:buChar char="–"/>
              <a:defRPr>
                <a:solidFill>
                  <a:srgbClr val="00337F"/>
                </a:solidFill>
                <a:latin typeface="Arial" panose="020B0604020202020204" pitchFamily="34" charset="0"/>
              </a:defRPr>
            </a:lvl4pPr>
            <a:lvl5pPr marL="2057400" indent="-228600">
              <a:spcBef>
                <a:spcPct val="20000"/>
              </a:spcBef>
              <a:buClr>
                <a:srgbClr val="D52B1E"/>
              </a:buClr>
              <a:buChar char="•"/>
              <a:defRPr>
                <a:solidFill>
                  <a:srgbClr val="00337F"/>
                </a:solidFill>
                <a:latin typeface="Arial" panose="020B0604020202020204" pitchFamily="34" charset="0"/>
              </a:defRPr>
            </a:lvl5pPr>
            <a:lvl6pPr marL="2514600" indent="-228600" eaLnBrk="0" fontAlgn="base" hangingPunct="0">
              <a:spcBef>
                <a:spcPct val="20000"/>
              </a:spcBef>
              <a:spcAft>
                <a:spcPct val="0"/>
              </a:spcAft>
              <a:buClr>
                <a:srgbClr val="D52B1E"/>
              </a:buClr>
              <a:buChar char="•"/>
              <a:defRPr>
                <a:solidFill>
                  <a:srgbClr val="00337F"/>
                </a:solidFill>
                <a:latin typeface="Arial" panose="020B0604020202020204" pitchFamily="34" charset="0"/>
              </a:defRPr>
            </a:lvl6pPr>
            <a:lvl7pPr marL="2971800" indent="-228600" eaLnBrk="0" fontAlgn="base" hangingPunct="0">
              <a:spcBef>
                <a:spcPct val="20000"/>
              </a:spcBef>
              <a:spcAft>
                <a:spcPct val="0"/>
              </a:spcAft>
              <a:buClr>
                <a:srgbClr val="D52B1E"/>
              </a:buClr>
              <a:buChar char="•"/>
              <a:defRPr>
                <a:solidFill>
                  <a:srgbClr val="00337F"/>
                </a:solidFill>
                <a:latin typeface="Arial" panose="020B0604020202020204" pitchFamily="34" charset="0"/>
              </a:defRPr>
            </a:lvl7pPr>
            <a:lvl8pPr marL="3429000" indent="-228600" eaLnBrk="0" fontAlgn="base" hangingPunct="0">
              <a:spcBef>
                <a:spcPct val="20000"/>
              </a:spcBef>
              <a:spcAft>
                <a:spcPct val="0"/>
              </a:spcAft>
              <a:buClr>
                <a:srgbClr val="D52B1E"/>
              </a:buClr>
              <a:buChar char="•"/>
              <a:defRPr>
                <a:solidFill>
                  <a:srgbClr val="00337F"/>
                </a:solidFill>
                <a:latin typeface="Arial" panose="020B0604020202020204" pitchFamily="34" charset="0"/>
              </a:defRPr>
            </a:lvl8pPr>
            <a:lvl9pPr marL="3886200" indent="-228600" eaLnBrk="0" fontAlgn="base" hangingPunct="0">
              <a:spcBef>
                <a:spcPct val="20000"/>
              </a:spcBef>
              <a:spcAft>
                <a:spcPct val="0"/>
              </a:spcAft>
              <a:buClr>
                <a:srgbClr val="D52B1E"/>
              </a:buClr>
              <a:buChar char="•"/>
              <a:defRPr>
                <a:solidFill>
                  <a:srgbClr val="00337F"/>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E013A0A4-2824-4454-876E-B33A14F9AECE}"/>
              </a:ext>
            </a:extLst>
          </p:cNvPr>
          <p:cNvSpPr txBox="1"/>
          <p:nvPr/>
        </p:nvSpPr>
        <p:spPr>
          <a:xfrm>
            <a:off x="4114800" y="4117975"/>
            <a:ext cx="4038600" cy="2357438"/>
          </a:xfrm>
          <a:prstGeom prst="rect">
            <a:avLst/>
          </a:prstGeom>
          <a:noFill/>
        </p:spPr>
        <p:txBody>
          <a:bodyPr>
            <a:spAutoFit/>
          </a:bodyPr>
          <a:lstStyle/>
          <a:p>
            <a:pPr marL="342900" marR="0" lvl="0" indent="-342900" algn="l" defTabSz="914400" rtl="0" eaLnBrk="0" fontAlgn="base" latinLnBrk="0" hangingPunct="0">
              <a:lnSpc>
                <a:spcPct val="100000"/>
              </a:lnSpc>
              <a:spcBef>
                <a:spcPct val="20000"/>
              </a:spcBef>
              <a:spcAft>
                <a:spcPct val="0"/>
              </a:spcAft>
              <a:buClr>
                <a:srgbClr val="D52B1E"/>
              </a:buClr>
              <a:buSzTx/>
              <a:buFontTx/>
              <a:buChar char="•"/>
              <a:tabLst/>
              <a:defRPr/>
            </a:pPr>
            <a:r>
              <a:rPr kumimoji="0" lang="en-US" sz="3200" b="0" i="0" u="none" strike="noStrike" kern="0" cap="none" spc="0" normalizeH="0" baseline="0" noProof="0" dirty="0">
                <a:ln>
                  <a:noFill/>
                </a:ln>
                <a:solidFill>
                  <a:srgbClr val="00337F"/>
                </a:solidFill>
                <a:effectLst/>
                <a:uLnTx/>
                <a:uFillTx/>
                <a:latin typeface="Arial"/>
                <a:ea typeface="+mn-ea"/>
                <a:cs typeface="+mn-cs"/>
              </a:rPr>
              <a:t>Play Therapy</a:t>
            </a:r>
          </a:p>
          <a:p>
            <a:pPr marL="342900" marR="0" lvl="0" indent="-342900" algn="l" defTabSz="914400" rtl="0" eaLnBrk="0" fontAlgn="base" latinLnBrk="0" hangingPunct="0">
              <a:lnSpc>
                <a:spcPct val="100000"/>
              </a:lnSpc>
              <a:spcBef>
                <a:spcPct val="20000"/>
              </a:spcBef>
              <a:spcAft>
                <a:spcPct val="0"/>
              </a:spcAft>
              <a:buClr>
                <a:srgbClr val="D52B1E"/>
              </a:buClr>
              <a:buSzTx/>
              <a:buFontTx/>
              <a:buChar char="•"/>
              <a:tabLst/>
              <a:defRPr/>
            </a:pPr>
            <a:r>
              <a:rPr kumimoji="0" lang="en-US" sz="3200" b="0" i="0" u="none" strike="noStrike" kern="0" cap="none" spc="0" normalizeH="0" baseline="0" noProof="0" dirty="0">
                <a:ln>
                  <a:noFill/>
                </a:ln>
                <a:solidFill>
                  <a:srgbClr val="00337F"/>
                </a:solidFill>
                <a:effectLst/>
                <a:uLnTx/>
                <a:uFillTx/>
                <a:latin typeface="Arial"/>
                <a:ea typeface="+mn-ea"/>
                <a:cs typeface="+mn-cs"/>
              </a:rPr>
              <a:t>Sand Tray</a:t>
            </a:r>
          </a:p>
          <a:p>
            <a:pPr marL="342900" marR="0" lvl="0" indent="-342900" algn="l" defTabSz="914400" rtl="0" eaLnBrk="0" fontAlgn="base" latinLnBrk="0" hangingPunct="0">
              <a:lnSpc>
                <a:spcPct val="100000"/>
              </a:lnSpc>
              <a:spcBef>
                <a:spcPct val="20000"/>
              </a:spcBef>
              <a:spcAft>
                <a:spcPct val="0"/>
              </a:spcAft>
              <a:buClr>
                <a:srgbClr val="D52B1E"/>
              </a:buClr>
              <a:buSzTx/>
              <a:buFontTx/>
              <a:buChar char="•"/>
              <a:tabLst/>
              <a:defRPr/>
            </a:pPr>
            <a:r>
              <a:rPr kumimoji="0" lang="en-US" sz="3200" b="0" i="0" u="none" strike="noStrike" kern="0" cap="none" spc="0" normalizeH="0" baseline="0" noProof="0" dirty="0">
                <a:ln>
                  <a:noFill/>
                </a:ln>
                <a:solidFill>
                  <a:srgbClr val="00337F"/>
                </a:solidFill>
                <a:effectLst/>
                <a:uLnTx/>
                <a:uFillTx/>
                <a:latin typeface="Arial"/>
                <a:ea typeface="+mn-ea"/>
                <a:cs typeface="+mn-cs"/>
              </a:rPr>
              <a:t>Art Therapy</a:t>
            </a:r>
          </a:p>
          <a:p>
            <a:pPr marL="342900" marR="0" lvl="0" indent="-342900" algn="l" defTabSz="914400" rtl="0" eaLnBrk="0" fontAlgn="base" latinLnBrk="0" hangingPunct="0">
              <a:lnSpc>
                <a:spcPct val="100000"/>
              </a:lnSpc>
              <a:spcBef>
                <a:spcPct val="20000"/>
              </a:spcBef>
              <a:spcAft>
                <a:spcPct val="0"/>
              </a:spcAft>
              <a:buClr>
                <a:srgbClr val="D52B1E"/>
              </a:buClr>
              <a:buSzTx/>
              <a:buFontTx/>
              <a:buChar char="•"/>
              <a:tabLst/>
              <a:defRPr/>
            </a:pPr>
            <a:r>
              <a:rPr kumimoji="0" lang="en-US" sz="3200" b="0" i="0" u="none" strike="noStrike" kern="0" cap="none" spc="0" normalizeH="0" baseline="0" noProof="0" dirty="0">
                <a:ln>
                  <a:noFill/>
                </a:ln>
                <a:solidFill>
                  <a:srgbClr val="00337F"/>
                </a:solidFill>
                <a:effectLst/>
                <a:uLnTx/>
                <a:uFillTx/>
                <a:latin typeface="Arial"/>
                <a:ea typeface="+mn-ea"/>
                <a:cs typeface="+mn-cs"/>
              </a:rPr>
              <a:t>Grief Counseling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3D8E2F7E-AA29-4BBF-A328-F7198CE78C25}"/>
              </a:ext>
            </a:extLst>
          </p:cNvPr>
          <p:cNvSpPr>
            <a:spLocks noGrp="1" noChangeArrowheads="1"/>
          </p:cNvSpPr>
          <p:nvPr>
            <p:ph type="title"/>
          </p:nvPr>
        </p:nvSpPr>
        <p:spPr>
          <a:xfrm>
            <a:off x="2743200" y="0"/>
            <a:ext cx="4114800" cy="1143000"/>
          </a:xfrm>
        </p:spPr>
        <p:txBody>
          <a:bodyPr/>
          <a:lstStyle/>
          <a:p>
            <a:pPr algn="ctr"/>
            <a:r>
              <a:rPr lang="en-US" altLang="en-US" sz="3600"/>
              <a:t>Groups</a:t>
            </a:r>
          </a:p>
        </p:txBody>
      </p:sp>
      <p:sp>
        <p:nvSpPr>
          <p:cNvPr id="15363" name="Content Placeholder 2">
            <a:extLst>
              <a:ext uri="{FF2B5EF4-FFF2-40B4-BE49-F238E27FC236}">
                <a16:creationId xmlns:a16="http://schemas.microsoft.com/office/drawing/2014/main" id="{BE5C6E63-C1EF-422C-B7A2-161C46F17C7A}"/>
              </a:ext>
            </a:extLst>
          </p:cNvPr>
          <p:cNvSpPr>
            <a:spLocks noGrp="1" noChangeArrowheads="1"/>
          </p:cNvSpPr>
          <p:nvPr>
            <p:ph idx="1"/>
          </p:nvPr>
        </p:nvSpPr>
        <p:spPr>
          <a:xfrm>
            <a:off x="381000" y="1600200"/>
            <a:ext cx="4800600" cy="4525963"/>
          </a:xfrm>
        </p:spPr>
        <p:txBody>
          <a:bodyPr/>
          <a:lstStyle/>
          <a:p>
            <a:r>
              <a:rPr lang="en-US" altLang="en-US" sz="2800"/>
              <a:t>Disease specific</a:t>
            </a:r>
          </a:p>
          <a:p>
            <a:r>
              <a:rPr lang="en-US" altLang="en-US" sz="2800"/>
              <a:t>Advanced Disease</a:t>
            </a:r>
          </a:p>
          <a:p>
            <a:r>
              <a:rPr lang="en-US" altLang="en-US" sz="2800"/>
              <a:t>Survivorship </a:t>
            </a:r>
          </a:p>
          <a:p>
            <a:r>
              <a:rPr lang="en-US" altLang="en-US" sz="2800"/>
              <a:t>Young Adult</a:t>
            </a:r>
          </a:p>
          <a:p>
            <a:r>
              <a:rPr lang="en-US" altLang="en-US" sz="2800"/>
              <a:t>Caregivers</a:t>
            </a:r>
          </a:p>
          <a:p>
            <a:r>
              <a:rPr lang="en-US" altLang="en-US" sz="2800"/>
              <a:t>Spirituality </a:t>
            </a:r>
          </a:p>
        </p:txBody>
      </p:sp>
      <p:pic>
        <p:nvPicPr>
          <p:cNvPr id="15364" name="Picture 2">
            <a:extLst>
              <a:ext uri="{FF2B5EF4-FFF2-40B4-BE49-F238E27FC236}">
                <a16:creationId xmlns:a16="http://schemas.microsoft.com/office/drawing/2014/main" id="{B0E1B68E-D92A-42B5-A363-AF686753A5D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67200" y="1524000"/>
            <a:ext cx="3733800" cy="267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15" descr="V:\Logos and Marks\Inova_LWC_Logo All White.png">
            <a:extLst>
              <a:ext uri="{FF2B5EF4-FFF2-40B4-BE49-F238E27FC236}">
                <a16:creationId xmlns:a16="http://schemas.microsoft.com/office/drawing/2014/main" id="{DC34B3F5-C2B3-418A-873F-ABA6F2B6A3D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8438" y="182563"/>
            <a:ext cx="1858962"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pirit4">
            <a:extLst>
              <a:ext uri="{FF2B5EF4-FFF2-40B4-BE49-F238E27FC236}">
                <a16:creationId xmlns:a16="http://schemas.microsoft.com/office/drawing/2014/main" id="{E0DF6188-D687-490D-968B-61E6F6C0E7E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a:xfrm>
            <a:off x="3200400" y="4404986"/>
            <a:ext cx="4067176" cy="213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C2F4E069-EEF4-4461-A4AE-7DE66D95A5FA}"/>
              </a:ext>
            </a:extLst>
          </p:cNvPr>
          <p:cNvSpPr>
            <a:spLocks noGrp="1" noChangeArrowheads="1"/>
          </p:cNvSpPr>
          <p:nvPr>
            <p:ph type="title"/>
          </p:nvPr>
        </p:nvSpPr>
        <p:spPr>
          <a:xfrm>
            <a:off x="1981200" y="0"/>
            <a:ext cx="5181600" cy="1143000"/>
          </a:xfrm>
        </p:spPr>
        <p:txBody>
          <a:bodyPr/>
          <a:lstStyle/>
          <a:p>
            <a:pPr algn="ctr"/>
            <a:r>
              <a:rPr lang="en-US" altLang="en-US" sz="2800"/>
              <a:t>Psychoeducational Classes</a:t>
            </a:r>
          </a:p>
        </p:txBody>
      </p:sp>
      <p:sp>
        <p:nvSpPr>
          <p:cNvPr id="17411" name="Content Placeholder 2">
            <a:extLst>
              <a:ext uri="{FF2B5EF4-FFF2-40B4-BE49-F238E27FC236}">
                <a16:creationId xmlns:a16="http://schemas.microsoft.com/office/drawing/2014/main" id="{D14DBF1C-BD71-48F2-9423-C059D9423AA8}"/>
              </a:ext>
            </a:extLst>
          </p:cNvPr>
          <p:cNvSpPr>
            <a:spLocks noGrp="1" noChangeArrowheads="1"/>
          </p:cNvSpPr>
          <p:nvPr>
            <p:ph idx="1"/>
          </p:nvPr>
        </p:nvSpPr>
        <p:spPr>
          <a:xfrm>
            <a:off x="457200" y="1219200"/>
            <a:ext cx="8229600" cy="5638800"/>
          </a:xfrm>
        </p:spPr>
        <p:txBody>
          <a:bodyPr/>
          <a:lstStyle/>
          <a:p>
            <a:r>
              <a:rPr lang="en-US" altLang="en-US" sz="2000"/>
              <a:t>Strategies for Managing Insomnia</a:t>
            </a:r>
          </a:p>
          <a:p>
            <a:r>
              <a:rPr lang="en-US" altLang="en-US" sz="2000"/>
              <a:t>Cancer Related Cognitive Impairment</a:t>
            </a:r>
          </a:p>
          <a:p>
            <a:r>
              <a:rPr lang="en-US" altLang="en-US" sz="2000"/>
              <a:t>Tools for Couples</a:t>
            </a:r>
          </a:p>
          <a:p>
            <a:r>
              <a:rPr lang="en-US" altLang="en-US" sz="2000"/>
              <a:t>Mind Over Matter</a:t>
            </a:r>
          </a:p>
          <a:p>
            <a:r>
              <a:rPr lang="en-US" altLang="en-US" sz="2000"/>
              <a:t>Mindfulness Based Cancer Recovery</a:t>
            </a:r>
          </a:p>
          <a:p>
            <a:r>
              <a:rPr lang="en-US" altLang="en-US" sz="2000"/>
              <a:t>Compassion Cultivation </a:t>
            </a:r>
          </a:p>
          <a:p>
            <a:r>
              <a:rPr lang="en-US" altLang="en-US" sz="2000"/>
              <a:t>Meaning Centered Psychotherapy</a:t>
            </a:r>
          </a:p>
          <a:p>
            <a:r>
              <a:rPr lang="en-US" altLang="en-US" sz="2000"/>
              <a:t>Strategies for Resilience</a:t>
            </a:r>
          </a:p>
          <a:p>
            <a:r>
              <a:rPr lang="en-US" altLang="en-US" sz="2000"/>
              <a:t>Crafting your Legacy</a:t>
            </a:r>
          </a:p>
          <a:p>
            <a:r>
              <a:rPr lang="en-US" altLang="en-US" sz="2000"/>
              <a:t>Feeling Irritable</a:t>
            </a:r>
          </a:p>
          <a:p>
            <a:r>
              <a:rPr lang="en-US" altLang="en-US" sz="2000"/>
              <a:t>Fatigue</a:t>
            </a:r>
          </a:p>
          <a:p>
            <a:r>
              <a:rPr lang="en-US" altLang="en-US" sz="2000"/>
              <a:t>Pain Management</a:t>
            </a:r>
          </a:p>
          <a:p>
            <a:r>
              <a:rPr lang="en-US" altLang="en-US" sz="2000"/>
              <a:t>Meditation/mindfulness </a:t>
            </a:r>
          </a:p>
          <a:p>
            <a:r>
              <a:rPr lang="en-US" altLang="en-US" sz="2000"/>
              <a:t>Grief</a:t>
            </a:r>
          </a:p>
          <a:p>
            <a:r>
              <a:rPr lang="en-US" altLang="en-US" sz="2000"/>
              <a:t>Children/Teens Programs</a:t>
            </a:r>
          </a:p>
          <a:p>
            <a:endParaRPr lang="en-US" altLang="en-US"/>
          </a:p>
        </p:txBody>
      </p:sp>
      <p:pic>
        <p:nvPicPr>
          <p:cNvPr id="17412" name="Picture 15" descr="V:\Logos and Marks\Inova_LWC_Logo All White.png">
            <a:extLst>
              <a:ext uri="{FF2B5EF4-FFF2-40B4-BE49-F238E27FC236}">
                <a16:creationId xmlns:a16="http://schemas.microsoft.com/office/drawing/2014/main" id="{37F08FD8-6D52-4930-B1F4-D6428BFFD69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438" y="182563"/>
            <a:ext cx="1858962"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5" name="Picture 1">
            <a:extLst>
              <a:ext uri="{FF2B5EF4-FFF2-40B4-BE49-F238E27FC236}">
                <a16:creationId xmlns:a16="http://schemas.microsoft.com/office/drawing/2014/main" id="{532E77B4-75BD-4BCA-8580-BD6C6F83ECC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4400" y="3886200"/>
            <a:ext cx="3657600" cy="243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635D8-A127-4C7E-8735-651DC804109E}"/>
              </a:ext>
            </a:extLst>
          </p:cNvPr>
          <p:cNvSpPr>
            <a:spLocks noGrp="1"/>
          </p:cNvSpPr>
          <p:nvPr>
            <p:ph type="title"/>
          </p:nvPr>
        </p:nvSpPr>
        <p:spPr>
          <a:xfrm>
            <a:off x="2286000" y="228600"/>
            <a:ext cx="4343400" cy="758825"/>
          </a:xfrm>
        </p:spPr>
        <p:txBody>
          <a:bodyPr>
            <a:normAutofit fontScale="90000"/>
          </a:bodyPr>
          <a:lstStyle/>
          <a:p>
            <a:pPr algn="ctr">
              <a:defRPr/>
            </a:pPr>
            <a:r>
              <a:rPr lang="en-US" sz="3000" dirty="0"/>
              <a:t>Healthy Living &amp; Stress Management</a:t>
            </a:r>
          </a:p>
        </p:txBody>
      </p:sp>
      <p:sp>
        <p:nvSpPr>
          <p:cNvPr id="32770" name="Content Placeholder 3">
            <a:extLst>
              <a:ext uri="{FF2B5EF4-FFF2-40B4-BE49-F238E27FC236}">
                <a16:creationId xmlns:a16="http://schemas.microsoft.com/office/drawing/2014/main" id="{C516E8BB-CC16-4375-9CE3-6EE8AD286974}"/>
              </a:ext>
            </a:extLst>
          </p:cNvPr>
          <p:cNvSpPr>
            <a:spLocks noGrp="1"/>
          </p:cNvSpPr>
          <p:nvPr>
            <p:ph sz="half" idx="1"/>
          </p:nvPr>
        </p:nvSpPr>
        <p:spPr>
          <a:xfrm>
            <a:off x="260350" y="1219200"/>
            <a:ext cx="4038600" cy="4267200"/>
          </a:xfrm>
        </p:spPr>
        <p:txBody>
          <a:bodyPr/>
          <a:lstStyle/>
          <a:p>
            <a:pPr>
              <a:buClr>
                <a:schemeClr val="tx1"/>
              </a:buClr>
              <a:defRPr/>
            </a:pPr>
            <a:r>
              <a:rPr lang="en-US" sz="2400" dirty="0">
                <a:solidFill>
                  <a:srgbClr val="002060"/>
                </a:solidFill>
                <a:latin typeface="+mj-lt"/>
              </a:rPr>
              <a:t>Fitness </a:t>
            </a:r>
          </a:p>
          <a:p>
            <a:pPr>
              <a:buClr>
                <a:schemeClr val="tx1"/>
              </a:buClr>
              <a:defRPr/>
            </a:pPr>
            <a:r>
              <a:rPr lang="en-US" sz="2400" dirty="0">
                <a:solidFill>
                  <a:srgbClr val="002060"/>
                </a:solidFill>
                <a:latin typeface="+mj-lt"/>
              </a:rPr>
              <a:t>Expressive Arts</a:t>
            </a:r>
          </a:p>
          <a:p>
            <a:pPr>
              <a:buClr>
                <a:schemeClr val="tx1"/>
              </a:buClr>
              <a:defRPr/>
            </a:pPr>
            <a:r>
              <a:rPr lang="en-US" sz="2400" dirty="0">
                <a:solidFill>
                  <a:srgbClr val="002060"/>
                </a:solidFill>
                <a:latin typeface="+mj-lt"/>
              </a:rPr>
              <a:t>Yoga </a:t>
            </a:r>
          </a:p>
          <a:p>
            <a:pPr>
              <a:buClr>
                <a:schemeClr val="tx1"/>
              </a:buClr>
              <a:defRPr/>
            </a:pPr>
            <a:r>
              <a:rPr lang="en-US" sz="2400" dirty="0">
                <a:solidFill>
                  <a:srgbClr val="002060"/>
                </a:solidFill>
                <a:latin typeface="+mj-lt"/>
              </a:rPr>
              <a:t>Meditation &amp; Guided Imagery</a:t>
            </a:r>
          </a:p>
          <a:p>
            <a:pPr>
              <a:buClr>
                <a:schemeClr val="tx1"/>
              </a:buClr>
              <a:defRPr/>
            </a:pPr>
            <a:r>
              <a:rPr lang="en-US" sz="2400" dirty="0">
                <a:solidFill>
                  <a:srgbClr val="002060"/>
                </a:solidFill>
                <a:latin typeface="+mj-lt"/>
              </a:rPr>
              <a:t>Qi Gong / Tai Chi</a:t>
            </a:r>
          </a:p>
          <a:p>
            <a:pPr>
              <a:buClr>
                <a:schemeClr val="tx1"/>
              </a:buClr>
              <a:defRPr/>
            </a:pPr>
            <a:r>
              <a:rPr lang="en-US" sz="2400" dirty="0">
                <a:solidFill>
                  <a:srgbClr val="002060"/>
                </a:solidFill>
                <a:latin typeface="+mj-lt"/>
              </a:rPr>
              <a:t>Zumba</a:t>
            </a:r>
          </a:p>
          <a:p>
            <a:pPr>
              <a:buClr>
                <a:schemeClr val="tx1"/>
              </a:buClr>
              <a:defRPr/>
            </a:pPr>
            <a:r>
              <a:rPr lang="en-US" sz="2400" dirty="0">
                <a:solidFill>
                  <a:srgbClr val="002060"/>
                </a:solidFill>
                <a:latin typeface="+mj-lt"/>
              </a:rPr>
              <a:t>Reiki </a:t>
            </a:r>
          </a:p>
          <a:p>
            <a:pPr>
              <a:buFont typeface="Wingdings 2" pitchFamily="18" charset="2"/>
              <a:buNone/>
              <a:defRPr/>
            </a:pPr>
            <a:endParaRPr lang="en-US" dirty="0"/>
          </a:p>
        </p:txBody>
      </p:sp>
      <p:sp>
        <p:nvSpPr>
          <p:cNvPr id="32771" name="Content Placeholder 4">
            <a:extLst>
              <a:ext uri="{FF2B5EF4-FFF2-40B4-BE49-F238E27FC236}">
                <a16:creationId xmlns:a16="http://schemas.microsoft.com/office/drawing/2014/main" id="{A3249F20-42F7-4283-8D3B-8B6EA170CF90}"/>
              </a:ext>
            </a:extLst>
          </p:cNvPr>
          <p:cNvSpPr>
            <a:spLocks noGrp="1"/>
          </p:cNvSpPr>
          <p:nvPr>
            <p:ph sz="half" idx="2"/>
          </p:nvPr>
        </p:nvSpPr>
        <p:spPr>
          <a:xfrm>
            <a:off x="4768850" y="1295400"/>
            <a:ext cx="4038600" cy="3048000"/>
          </a:xfrm>
        </p:spPr>
        <p:txBody>
          <a:bodyPr/>
          <a:lstStyle/>
          <a:p>
            <a:pPr>
              <a:buClr>
                <a:schemeClr val="tx1"/>
              </a:buClr>
              <a:defRPr/>
            </a:pPr>
            <a:r>
              <a:rPr lang="en-US" sz="2400" dirty="0">
                <a:solidFill>
                  <a:srgbClr val="002060"/>
                </a:solidFill>
                <a:latin typeface="+mj-lt"/>
              </a:rPr>
              <a:t>Writing for Wellness</a:t>
            </a:r>
          </a:p>
          <a:p>
            <a:pPr>
              <a:buClr>
                <a:schemeClr val="tx1"/>
              </a:buClr>
              <a:defRPr/>
            </a:pPr>
            <a:r>
              <a:rPr lang="en-US" sz="2400" dirty="0">
                <a:solidFill>
                  <a:srgbClr val="002060"/>
                </a:solidFill>
                <a:latin typeface="+mj-lt"/>
              </a:rPr>
              <a:t>Therapeutic Journaling</a:t>
            </a:r>
          </a:p>
          <a:p>
            <a:pPr>
              <a:buClr>
                <a:schemeClr val="tx1"/>
              </a:buClr>
              <a:defRPr/>
            </a:pPr>
            <a:r>
              <a:rPr lang="en-US" sz="2400" dirty="0">
                <a:solidFill>
                  <a:srgbClr val="002060"/>
                </a:solidFill>
                <a:latin typeface="+mj-lt"/>
              </a:rPr>
              <a:t>Therapeutic Dance</a:t>
            </a:r>
          </a:p>
          <a:p>
            <a:pPr>
              <a:buClr>
                <a:schemeClr val="tx1"/>
              </a:buClr>
              <a:defRPr/>
            </a:pPr>
            <a:r>
              <a:rPr lang="en-US" sz="2400" dirty="0">
                <a:solidFill>
                  <a:srgbClr val="002060"/>
                </a:solidFill>
                <a:latin typeface="+mj-lt"/>
              </a:rPr>
              <a:t>Knitting</a:t>
            </a:r>
          </a:p>
          <a:p>
            <a:pPr>
              <a:buClr>
                <a:schemeClr val="tx1"/>
              </a:buClr>
              <a:defRPr/>
            </a:pPr>
            <a:r>
              <a:rPr lang="en-US" sz="2400" dirty="0">
                <a:solidFill>
                  <a:srgbClr val="002060"/>
                </a:solidFill>
                <a:latin typeface="+mj-lt"/>
              </a:rPr>
              <a:t>Massage</a:t>
            </a:r>
          </a:p>
          <a:p>
            <a:pPr>
              <a:buClr>
                <a:schemeClr val="tx1"/>
              </a:buClr>
              <a:defRPr/>
            </a:pPr>
            <a:r>
              <a:rPr lang="en-US" sz="2400" dirty="0">
                <a:solidFill>
                  <a:srgbClr val="002060"/>
                </a:solidFill>
                <a:latin typeface="+mj-lt"/>
              </a:rPr>
              <a:t>Acupuncture</a:t>
            </a:r>
          </a:p>
          <a:p>
            <a:pPr>
              <a:buClr>
                <a:schemeClr val="tx1"/>
              </a:buClr>
              <a:defRPr/>
            </a:pPr>
            <a:r>
              <a:rPr lang="en-US" sz="2400" dirty="0">
                <a:solidFill>
                  <a:srgbClr val="002060"/>
                </a:solidFill>
                <a:latin typeface="+mj-lt"/>
              </a:rPr>
              <a:t>Drumming</a:t>
            </a:r>
          </a:p>
          <a:p>
            <a:pPr>
              <a:defRPr/>
            </a:pPr>
            <a:endParaRPr lang="en-US" dirty="0"/>
          </a:p>
        </p:txBody>
      </p:sp>
      <p:pic>
        <p:nvPicPr>
          <p:cNvPr id="3" name="Picture 2">
            <a:extLst>
              <a:ext uri="{FF2B5EF4-FFF2-40B4-BE49-F238E27FC236}">
                <a16:creationId xmlns:a16="http://schemas.microsoft.com/office/drawing/2014/main" id="{86FEE26D-D49B-465F-BB54-F9009DA75E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4800600"/>
            <a:ext cx="2471855" cy="16501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FA9E57DC-B2C3-4520-9824-D2C0D32DE7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00126" y="3810000"/>
            <a:ext cx="1807419" cy="25303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13A0F50D-6E86-444B-9E80-9184AA43CB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57600" y="4520013"/>
            <a:ext cx="2475195" cy="16501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464" name="Picture 15" descr="V:\Logos and Marks\Inova_LWC_Logo All White.png">
            <a:extLst>
              <a:ext uri="{FF2B5EF4-FFF2-40B4-BE49-F238E27FC236}">
                <a16:creationId xmlns:a16="http://schemas.microsoft.com/office/drawing/2014/main" id="{637DA334-FBDC-48EB-98CC-CD4C2EA19DF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8438" y="182563"/>
            <a:ext cx="1858962"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5" descr="V:\Logos and Marks\Inova_LWC_Logo All White.png">
            <a:extLst>
              <a:ext uri="{FF2B5EF4-FFF2-40B4-BE49-F238E27FC236}">
                <a16:creationId xmlns:a16="http://schemas.microsoft.com/office/drawing/2014/main" id="{E1F0AF9F-17B1-46F3-B948-515B921131C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438" y="182563"/>
            <a:ext cx="1858962"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02">
            <a:extLst>
              <a:ext uri="{FF2B5EF4-FFF2-40B4-BE49-F238E27FC236}">
                <a16:creationId xmlns:a16="http://schemas.microsoft.com/office/drawing/2014/main" id="{1557F12E-F161-46A4-8F83-FE667316AEA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2022475" y="1501775"/>
            <a:ext cx="5273675" cy="4746625"/>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854A2"/>
              </a:buClr>
              <a:buSzPct val="100000"/>
              <a:buBlip>
                <a:blip r:embed="rId2"/>
              </a:buBlip>
              <a:defRPr sz="2400">
                <a:solidFill>
                  <a:schemeClr val="tx1"/>
                </a:solidFill>
                <a:latin typeface="Calibri" charset="0"/>
                <a:ea typeface="ＭＳ Ｐゴシック" charset="-128"/>
              </a:defRPr>
            </a:lvl1pPr>
            <a:lvl2pPr marL="742950" indent="-285750">
              <a:spcBef>
                <a:spcPct val="20000"/>
              </a:spcBef>
              <a:buClr>
                <a:srgbClr val="0854A2"/>
              </a:buClr>
              <a:buFont typeface="Lucida Grande" charset="0"/>
              <a:buChar char="&gt;"/>
              <a:defRPr sz="2000">
                <a:solidFill>
                  <a:schemeClr val="tx1"/>
                </a:solidFill>
                <a:latin typeface="Calibri" charset="0"/>
                <a:ea typeface="ＭＳ Ｐゴシック" charset="-128"/>
              </a:defRPr>
            </a:lvl2pPr>
            <a:lvl3pPr marL="1143000" indent="-228600">
              <a:spcBef>
                <a:spcPct val="20000"/>
              </a:spcBef>
              <a:buClr>
                <a:srgbClr val="0854A2"/>
              </a:buClr>
              <a:buFont typeface="Lucida Grande" charset="0"/>
              <a:buChar char="●"/>
              <a:defRPr>
                <a:solidFill>
                  <a:schemeClr val="tx1"/>
                </a:solidFill>
                <a:latin typeface="Calibri" charset="0"/>
                <a:ea typeface="ＭＳ Ｐゴシック" charset="-128"/>
              </a:defRPr>
            </a:lvl3pPr>
            <a:lvl4pPr marL="1600200" indent="-228600">
              <a:spcBef>
                <a:spcPct val="20000"/>
              </a:spcBef>
              <a:buClr>
                <a:srgbClr val="0854A2"/>
              </a:buClr>
              <a:buFont typeface="Courier New" charset="0"/>
              <a:buChar char="o"/>
              <a:defRPr sz="1600">
                <a:solidFill>
                  <a:schemeClr val="tx1"/>
                </a:solidFill>
                <a:latin typeface="Calibri" charset="0"/>
                <a:ea typeface="ＭＳ Ｐゴシック" charset="-128"/>
              </a:defRPr>
            </a:lvl4pPr>
            <a:lvl5pPr marL="2057400" indent="-228600">
              <a:spcBef>
                <a:spcPct val="20000"/>
              </a:spcBef>
              <a:buClr>
                <a:srgbClr val="0854A2"/>
              </a:buClr>
              <a:buFont typeface="Arial" charset="0"/>
              <a:buChar char="•"/>
              <a:defRPr sz="16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Clr>
                <a:srgbClr val="0854A2"/>
              </a:buClr>
              <a:buFont typeface="Arial" charset="0"/>
              <a:buChar char="•"/>
              <a:defRPr sz="16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Clr>
                <a:srgbClr val="0854A2"/>
              </a:buClr>
              <a:buFont typeface="Arial" charset="0"/>
              <a:buChar char="•"/>
              <a:defRPr sz="16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Clr>
                <a:srgbClr val="0854A2"/>
              </a:buClr>
              <a:buFont typeface="Arial" charset="0"/>
              <a:buChar char="•"/>
              <a:defRPr sz="16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Clr>
                <a:srgbClr val="0854A2"/>
              </a:buClr>
              <a:buFont typeface="Arial" charset="0"/>
              <a:buChar char="•"/>
              <a:defRPr sz="1600">
                <a:solidFill>
                  <a:schemeClr val="tx1"/>
                </a:solidFill>
                <a:latin typeface="Calibri" charset="0"/>
                <a:ea typeface="ＭＳ Ｐゴシック" charset="-128"/>
              </a:defRPr>
            </a:lvl9pPr>
          </a:lstStyle>
          <a:p>
            <a:pPr>
              <a:spcBef>
                <a:spcPct val="0"/>
              </a:spcBef>
              <a:buClrTx/>
              <a:buSzTx/>
              <a:buFontTx/>
              <a:buNone/>
            </a:pPr>
            <a:fld id="{50127B82-E181-5D47-9134-51303D50BE64}" type="slidenum">
              <a:rPr lang="en-US" altLang="x-none" sz="800">
                <a:solidFill>
                  <a:schemeClr val="bg1"/>
                </a:solidFill>
              </a:rPr>
              <a:pPr>
                <a:spcBef>
                  <a:spcPct val="0"/>
                </a:spcBef>
                <a:buClrTx/>
                <a:buSzTx/>
                <a:buFontTx/>
                <a:buNone/>
              </a:pPr>
              <a:t>17</a:t>
            </a:fld>
            <a:endParaRPr lang="en-US" altLang="x-none" sz="800">
              <a:solidFill>
                <a:schemeClr val="bg1"/>
              </a:solidFill>
            </a:endParaRPr>
          </a:p>
        </p:txBody>
      </p:sp>
      <p:sp>
        <p:nvSpPr>
          <p:cNvPr id="7" name="Content Placeholder 2"/>
          <p:cNvSpPr>
            <a:spLocks noGrp="1"/>
          </p:cNvSpPr>
          <p:nvPr>
            <p:ph sz="half" idx="1"/>
          </p:nvPr>
        </p:nvSpPr>
        <p:spPr>
          <a:xfrm>
            <a:off x="234538" y="691707"/>
            <a:ext cx="6257702" cy="6166293"/>
          </a:xfrm>
        </p:spPr>
        <p:txBody>
          <a:bodyPr>
            <a:noAutofit/>
          </a:bodyPr>
          <a:lstStyle/>
          <a:p>
            <a:pPr marL="3175" indent="0">
              <a:buNone/>
            </a:pPr>
            <a:r>
              <a:rPr lang="en-US" sz="2800" b="1" dirty="0">
                <a:solidFill>
                  <a:srgbClr val="0854A2"/>
                </a:solidFill>
              </a:rPr>
              <a:t>Kelly Irwin, MD</a:t>
            </a:r>
            <a:r>
              <a:rPr lang="en-US" sz="2800" i="1" dirty="0">
                <a:solidFill>
                  <a:srgbClr val="0854A2"/>
                </a:solidFill>
              </a:rPr>
              <a:t>, Massachusetts General Hospital Cancer Center:</a:t>
            </a:r>
          </a:p>
          <a:p>
            <a:pPr>
              <a:buFont typeface="Arial" panose="020B0604020202020204" pitchFamily="34" charset="0"/>
              <a:buChar char="•"/>
            </a:pPr>
            <a:r>
              <a:rPr lang="en-US" sz="2100" dirty="0"/>
              <a:t>Dr. Irwin is an instructor in psychiatry at Harvard Medical School and a faculty psychiatrist at the Massachusetts General Hospital (MGH) Cancer Center and MGH Schizophrenia Program.  She is the founding director of the Collaborative Care and Community Engagement Program, a clinical and research program dedicated to improving cancer outcomes for individuals with serious mental illness.</a:t>
            </a:r>
          </a:p>
          <a:p>
            <a:pPr>
              <a:buFont typeface="Arial" panose="020B0604020202020204" pitchFamily="34" charset="0"/>
              <a:buChar char="•"/>
            </a:pPr>
            <a:endParaRPr lang="en-US" sz="2100" dirty="0"/>
          </a:p>
          <a:p>
            <a:pPr>
              <a:buFont typeface="Arial" panose="020B0604020202020204" pitchFamily="34" charset="0"/>
              <a:buChar char="•"/>
            </a:pPr>
            <a:r>
              <a:rPr lang="en-US" sz="2100" dirty="0"/>
              <a:t>Dr. Irwin investigates why people with severe mental illness including schizophrenia and bipolar disorder are more likely to die from cancer and develops interventions to improve cancer outcomes throughout the continuum of cancer care. </a:t>
            </a:r>
          </a:p>
        </p:txBody>
      </p:sp>
      <p:pic>
        <p:nvPicPr>
          <p:cNvPr id="5" name="Picture 4">
            <a:extLst>
              <a:ext uri="{FF2B5EF4-FFF2-40B4-BE49-F238E27FC236}">
                <a16:creationId xmlns:a16="http://schemas.microsoft.com/office/drawing/2014/main" id="{5213DB12-F1C0-4B94-BB46-D5869DE65F2D}"/>
              </a:ext>
            </a:extLst>
          </p:cNvPr>
          <p:cNvPicPr/>
          <p:nvPr/>
        </p:nvPicPr>
        <p:blipFill>
          <a:blip r:embed="rId3" cstate="email">
            <a:extLst>
              <a:ext uri="{28A0092B-C50C-407E-A947-70E740481C1C}">
                <a14:useLocalDpi xmlns:a14="http://schemas.microsoft.com/office/drawing/2010/main"/>
              </a:ext>
            </a:extLst>
          </a:blip>
          <a:stretch>
            <a:fillRect/>
          </a:stretch>
        </p:blipFill>
        <p:spPr>
          <a:xfrm>
            <a:off x="6485860" y="955809"/>
            <a:ext cx="2304128" cy="28190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6260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590800"/>
            <a:ext cx="8610600" cy="2058362"/>
          </a:xfrm>
        </p:spPr>
        <p:txBody>
          <a:bodyPr>
            <a:normAutofit fontScale="90000"/>
          </a:bodyPr>
          <a:lstStyle/>
          <a:p>
            <a:pPr algn="ctr" eaLnBrk="1" fontAlgn="auto" hangingPunct="1">
              <a:spcAft>
                <a:spcPts val="0"/>
              </a:spcAft>
              <a:defRPr/>
            </a:pPr>
            <a:br>
              <a:rPr lang="en-US" sz="4000" dirty="0"/>
            </a:br>
            <a:br>
              <a:rPr lang="en-US" sz="4000" dirty="0"/>
            </a:br>
            <a:br>
              <a:rPr lang="en-US" sz="4000" dirty="0"/>
            </a:br>
            <a:endParaRPr lang="en-US" sz="4000" dirty="0"/>
          </a:p>
        </p:txBody>
      </p:sp>
      <p:sp>
        <p:nvSpPr>
          <p:cNvPr id="6147" name="Subtitle 2"/>
          <p:cNvSpPr>
            <a:spLocks noGrp="1"/>
          </p:cNvSpPr>
          <p:nvPr>
            <p:ph type="subTitle" idx="1"/>
          </p:nvPr>
        </p:nvSpPr>
        <p:spPr>
          <a:xfrm>
            <a:off x="429330" y="4123282"/>
            <a:ext cx="4801659" cy="1685235"/>
          </a:xfrm>
        </p:spPr>
        <p:txBody>
          <a:bodyPr anchor="ctr"/>
          <a:lstStyle/>
          <a:p>
            <a:pPr marR="0" algn="l" eaLnBrk="1" hangingPunct="1">
              <a:spcBef>
                <a:spcPts val="0"/>
              </a:spcBef>
            </a:pPr>
            <a:r>
              <a:rPr lang="en-US" sz="2000" dirty="0"/>
              <a:t>Kelly Irwin, MD, MPH</a:t>
            </a:r>
          </a:p>
          <a:p>
            <a:pPr marR="0" algn="l" eaLnBrk="1" hangingPunct="1">
              <a:spcBef>
                <a:spcPts val="0"/>
              </a:spcBef>
            </a:pPr>
            <a:r>
              <a:rPr lang="en-US" sz="1600" dirty="0"/>
              <a:t>Instructor in Psychiatry, Harvard Medical School</a:t>
            </a:r>
          </a:p>
          <a:p>
            <a:pPr marR="0" algn="l" eaLnBrk="1" hangingPunct="1">
              <a:spcBef>
                <a:spcPts val="0"/>
              </a:spcBef>
            </a:pPr>
            <a:r>
              <a:rPr lang="en-US" sz="1600" dirty="0"/>
              <a:t>Director, Collaborative Care and Community Engagement Program</a:t>
            </a:r>
          </a:p>
          <a:p>
            <a:pPr marR="0" algn="l" eaLnBrk="1" hangingPunct="1">
              <a:spcBef>
                <a:spcPts val="0"/>
              </a:spcBef>
            </a:pPr>
            <a:r>
              <a:rPr lang="en-US" sz="1600" dirty="0"/>
              <a:t>Mass General Hospital Cancer Center</a:t>
            </a:r>
          </a:p>
          <a:p>
            <a:pPr marR="0" algn="l" eaLnBrk="1" hangingPunct="1">
              <a:spcBef>
                <a:spcPts val="0"/>
              </a:spcBef>
            </a:pPr>
            <a:r>
              <a:rPr lang="en-US" sz="1600" dirty="0"/>
              <a:t>Consultant, Massachusetts Department of Mental Health</a:t>
            </a:r>
          </a:p>
          <a:p>
            <a:pPr marR="0" algn="l" eaLnBrk="1" hangingPunct="1">
              <a:spcBef>
                <a:spcPts val="0"/>
              </a:spcBef>
            </a:pPr>
            <a:endParaRPr lang="en-US" sz="1600" dirty="0"/>
          </a:p>
          <a:p>
            <a:pPr marR="0" algn="l" eaLnBrk="1" hangingPunct="1">
              <a:spcBef>
                <a:spcPts val="600"/>
              </a:spcBef>
            </a:pPr>
            <a:endParaRPr lang="en-US" sz="1800" dirty="0"/>
          </a:p>
        </p:txBody>
      </p:sp>
      <p:sp>
        <p:nvSpPr>
          <p:cNvPr id="3" name="Rectangle 2">
            <a:extLst>
              <a:ext uri="{FF2B5EF4-FFF2-40B4-BE49-F238E27FC236}">
                <a16:creationId xmlns:a16="http://schemas.microsoft.com/office/drawing/2014/main" id="{77FC6467-C202-4247-8D8F-EB5669531EAD}"/>
              </a:ext>
            </a:extLst>
          </p:cNvPr>
          <p:cNvSpPr/>
          <p:nvPr/>
        </p:nvSpPr>
        <p:spPr>
          <a:xfrm>
            <a:off x="152400" y="774918"/>
            <a:ext cx="8313420" cy="1815882"/>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BD0D9">
                    <a:lumMod val="60000"/>
                    <a:lumOff val="40000"/>
                  </a:srgbClr>
                </a:solidFill>
                <a:effectLst/>
                <a:uLnTx/>
                <a:uFillTx/>
                <a:latin typeface="Calibri"/>
                <a:ea typeface="+mn-ea"/>
                <a:cs typeface="Arial" charset="0"/>
              </a:rPr>
              <a:t>BRIDGING THE DIVIDE: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Arial" charset="0"/>
              </a:rPr>
              <a:t>Integrated Mental Health and Cancer Care for Individuals with Serious Mental Illness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854A2"/>
              </a:buClr>
              <a:buSzPct val="100000"/>
              <a:buBlip>
                <a:blip r:embed="rId3"/>
              </a:buBlip>
              <a:defRPr>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0854A2"/>
              </a:buClr>
              <a:buFont typeface="Lucida Grande" charset="0"/>
              <a:buChar char="&gt;"/>
              <a:defRPr sz="15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0854A2"/>
              </a:buClr>
              <a:buFont typeface="Lucida Grande"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0854A2"/>
              </a:buClr>
              <a:buFont typeface="Courier New" panose="02070309020205020404" pitchFamily="49" charset="0"/>
              <a:buChar char="o"/>
              <a:defRPr sz="12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0854A2"/>
              </a:buClr>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Clr>
                <a:srgbClr val="0854A2"/>
              </a:buClr>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Clr>
                <a:srgbClr val="0854A2"/>
              </a:buClr>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Clr>
                <a:srgbClr val="0854A2"/>
              </a:buClr>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Clr>
                <a:srgbClr val="0854A2"/>
              </a:buClr>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fld id="{AE35D2F8-43E8-43BB-A858-688D58CCA6E0}" type="slidenum">
              <a:rPr kumimoji="0" lang="en-US" altLang="en-US" sz="800" b="1" i="0" u="none" strike="noStrike" kern="1200" cap="none" spc="0" normalizeH="0" baseline="0" noProof="0" smtClean="0">
                <a:ln>
                  <a:noFill/>
                </a:ln>
                <a:solidFill>
                  <a:prstClr val="white"/>
                </a:solidFill>
                <a:effectLst/>
                <a:uLnTx/>
                <a:uFillTx/>
                <a:latin typeface="Calibri" panose="020F0502020204030204" pitchFamily="34" charset="0"/>
                <a:ea typeface="MS PGothic" panose="020B0600070205080204" pitchFamily="34" charset="-128"/>
                <a:cs typeface="+mn-cs"/>
              </a:rPr>
              <a:pPr marL="0" marR="0" lvl="0" indent="0" algn="ctr" defTabSz="457200" rtl="0" eaLnBrk="0" fontAlgn="base" latinLnBrk="0" hangingPunct="0">
                <a:lnSpc>
                  <a:spcPct val="100000"/>
                </a:lnSpc>
                <a:spcBef>
                  <a:spcPct val="0"/>
                </a:spcBef>
                <a:spcAft>
                  <a:spcPct val="0"/>
                </a:spcAft>
                <a:buClrTx/>
                <a:buSzTx/>
                <a:buFontTx/>
                <a:buNone/>
                <a:tabLst/>
                <a:defRPr/>
              </a:pPr>
              <a:t>1</a:t>
            </a:fld>
            <a:endParaRPr kumimoji="0" lang="en-US" altLang="en-US" sz="800" b="1"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36869" name="object 20"/>
          <p:cNvSpPr txBox="1">
            <a:spLocks/>
          </p:cNvSpPr>
          <p:nvPr/>
        </p:nvSpPr>
        <p:spPr bwMode="auto">
          <a:xfrm>
            <a:off x="1154113" y="590550"/>
            <a:ext cx="4718181" cy="7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276990" rIns="0" bIns="0">
            <a:spAutoFit/>
          </a:bodyPr>
          <a:lstStyle>
            <a:lvl1pPr marL="2357438" defTabSz="342900">
              <a:spcBef>
                <a:spcPct val="20000"/>
              </a:spcBef>
              <a:buClr>
                <a:srgbClr val="0854A2"/>
              </a:buClr>
              <a:buSzPct val="100000"/>
              <a:buBlip>
                <a:blip r:embed="rId3"/>
              </a:buBlip>
              <a:defRPr>
                <a:solidFill>
                  <a:schemeClr val="tx1"/>
                </a:solidFill>
                <a:latin typeface="Calibri" panose="020F0502020204030204" pitchFamily="34" charset="0"/>
                <a:ea typeface="MS PGothic" panose="020B0600070205080204" pitchFamily="34" charset="-128"/>
              </a:defRPr>
            </a:lvl1pPr>
            <a:lvl2pPr marL="515938" indent="-173038" defTabSz="342900">
              <a:spcBef>
                <a:spcPct val="20000"/>
              </a:spcBef>
              <a:buClr>
                <a:srgbClr val="0854A2"/>
              </a:buClr>
              <a:buFont typeface="Lucida Grande" charset="0"/>
              <a:buChar char="&gt;"/>
              <a:defRPr sz="1500">
                <a:solidFill>
                  <a:schemeClr val="tx1"/>
                </a:solidFill>
                <a:latin typeface="Calibri" panose="020F0502020204030204" pitchFamily="34" charset="0"/>
                <a:ea typeface="MS PGothic" panose="020B0600070205080204" pitchFamily="34" charset="-128"/>
              </a:defRPr>
            </a:lvl2pPr>
            <a:lvl3pPr marL="857250" indent="-171450" defTabSz="342900">
              <a:spcBef>
                <a:spcPct val="20000"/>
              </a:spcBef>
              <a:buClr>
                <a:srgbClr val="0854A2"/>
              </a:buClr>
              <a:buFont typeface="Lucida Grande" charset="0"/>
              <a:buChar char="●"/>
              <a:defRPr>
                <a:solidFill>
                  <a:schemeClr val="tx1"/>
                </a:solidFill>
                <a:latin typeface="Calibri" panose="020F0502020204030204" pitchFamily="34" charset="0"/>
                <a:ea typeface="MS PGothic" panose="020B0600070205080204" pitchFamily="34" charset="-128"/>
              </a:defRPr>
            </a:lvl3pPr>
            <a:lvl4pPr marL="1200150" indent="-171450" defTabSz="342900">
              <a:spcBef>
                <a:spcPct val="20000"/>
              </a:spcBef>
              <a:buClr>
                <a:srgbClr val="0854A2"/>
              </a:buClr>
              <a:buFont typeface="Courier New" panose="02070309020205020404" pitchFamily="49" charset="0"/>
              <a:buChar char="o"/>
              <a:defRPr sz="1200">
                <a:solidFill>
                  <a:schemeClr val="tx1"/>
                </a:solidFill>
                <a:latin typeface="Calibri" panose="020F0502020204030204" pitchFamily="34" charset="0"/>
                <a:ea typeface="MS PGothic" panose="020B0600070205080204" pitchFamily="34" charset="-128"/>
              </a:defRPr>
            </a:lvl4pPr>
            <a:lvl5pPr marL="1543050" indent="-171450" defTabSz="342900">
              <a:spcBef>
                <a:spcPct val="20000"/>
              </a:spcBef>
              <a:buClr>
                <a:srgbClr val="0854A2"/>
              </a:buClr>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5pPr>
            <a:lvl6pPr marL="2000250" indent="-171450" defTabSz="342900" eaLnBrk="0" fontAlgn="base" hangingPunct="0">
              <a:spcBef>
                <a:spcPct val="20000"/>
              </a:spcBef>
              <a:spcAft>
                <a:spcPct val="0"/>
              </a:spcAft>
              <a:buClr>
                <a:srgbClr val="0854A2"/>
              </a:buClr>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6pPr>
            <a:lvl7pPr marL="2457450" indent="-171450" defTabSz="342900" eaLnBrk="0" fontAlgn="base" hangingPunct="0">
              <a:spcBef>
                <a:spcPct val="20000"/>
              </a:spcBef>
              <a:spcAft>
                <a:spcPct val="0"/>
              </a:spcAft>
              <a:buClr>
                <a:srgbClr val="0854A2"/>
              </a:buClr>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7pPr>
            <a:lvl8pPr marL="2914650" indent="-171450" defTabSz="342900" eaLnBrk="0" fontAlgn="base" hangingPunct="0">
              <a:spcBef>
                <a:spcPct val="20000"/>
              </a:spcBef>
              <a:spcAft>
                <a:spcPct val="0"/>
              </a:spcAft>
              <a:buClr>
                <a:srgbClr val="0854A2"/>
              </a:buClr>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8pPr>
            <a:lvl9pPr marL="3371850" indent="-171450" defTabSz="342900" eaLnBrk="0" fontAlgn="base" hangingPunct="0">
              <a:spcBef>
                <a:spcPct val="20000"/>
              </a:spcBef>
              <a:spcAft>
                <a:spcPct val="0"/>
              </a:spcAft>
              <a:buClr>
                <a:srgbClr val="0854A2"/>
              </a:buClr>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9pPr>
          </a:lstStyle>
          <a:p>
            <a:pPr marL="2357438" marR="0" lvl="0" indent="0" algn="l" defTabSz="342900" rtl="0" eaLnBrk="0" fontAlgn="base" latinLnBrk="0" hangingPunct="0">
              <a:lnSpc>
                <a:spcPct val="9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854A2"/>
                </a:solidFill>
                <a:effectLst/>
                <a:uLnTx/>
                <a:uFillTx/>
                <a:latin typeface="Calibri" panose="020F0502020204030204" pitchFamily="34" charset="0"/>
                <a:ea typeface="MS PGothic" panose="020B0600070205080204" pitchFamily="34" charset="-128"/>
                <a:cs typeface="+mn-cs"/>
              </a:rPr>
              <a:t>Welcome!</a:t>
            </a:r>
          </a:p>
        </p:txBody>
      </p:sp>
      <p:sp>
        <p:nvSpPr>
          <p:cNvPr id="36870" name="object 21"/>
          <p:cNvSpPr txBox="1">
            <a:spLocks noChangeArrowheads="1"/>
          </p:cNvSpPr>
          <p:nvPr/>
        </p:nvSpPr>
        <p:spPr bwMode="auto">
          <a:xfrm>
            <a:off x="1501323" y="4124495"/>
            <a:ext cx="5607177" cy="223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9525" defTabSz="685800">
              <a:tabLst>
                <a:tab pos="223838" algn="l"/>
              </a:tabLst>
              <a:defRPr>
                <a:solidFill>
                  <a:schemeClr val="tx1"/>
                </a:solidFill>
                <a:latin typeface="Calibri" panose="020F0502020204030204" pitchFamily="34" charset="0"/>
                <a:ea typeface="MS PGothic" panose="020B0600070205080204" pitchFamily="34" charset="-128"/>
              </a:defRPr>
            </a:lvl1pPr>
            <a:lvl2pPr marL="742950" indent="-285750" defTabSz="685800">
              <a:tabLst>
                <a:tab pos="223838" algn="l"/>
              </a:tabLst>
              <a:defRPr>
                <a:solidFill>
                  <a:schemeClr val="tx1"/>
                </a:solidFill>
                <a:latin typeface="Calibri" panose="020F0502020204030204" pitchFamily="34" charset="0"/>
                <a:ea typeface="MS PGothic" panose="020B0600070205080204" pitchFamily="34" charset="-128"/>
              </a:defRPr>
            </a:lvl2pPr>
            <a:lvl3pPr marL="1143000" indent="-228600" defTabSz="685800">
              <a:tabLst>
                <a:tab pos="223838" algn="l"/>
              </a:tabLst>
              <a:defRPr>
                <a:solidFill>
                  <a:schemeClr val="tx1"/>
                </a:solidFill>
                <a:latin typeface="Calibri" panose="020F0502020204030204" pitchFamily="34" charset="0"/>
                <a:ea typeface="MS PGothic" panose="020B0600070205080204" pitchFamily="34" charset="-128"/>
              </a:defRPr>
            </a:lvl3pPr>
            <a:lvl4pPr marL="1600200" indent="-228600" defTabSz="685800">
              <a:tabLst>
                <a:tab pos="223838" algn="l"/>
              </a:tabLst>
              <a:defRPr>
                <a:solidFill>
                  <a:schemeClr val="tx1"/>
                </a:solidFill>
                <a:latin typeface="Calibri" panose="020F0502020204030204" pitchFamily="34" charset="0"/>
                <a:ea typeface="MS PGothic" panose="020B0600070205080204" pitchFamily="34" charset="-128"/>
              </a:defRPr>
            </a:lvl4pPr>
            <a:lvl5pPr marL="2057400" indent="-228600" defTabSz="685800">
              <a:tabLst>
                <a:tab pos="223838" algn="l"/>
              </a:tabLst>
              <a:defRPr>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0"/>
              </a:spcBef>
              <a:spcAft>
                <a:spcPct val="0"/>
              </a:spcAft>
              <a:tabLst>
                <a:tab pos="223838" algn="l"/>
              </a:tabLst>
              <a:defRPr>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0"/>
              </a:spcBef>
              <a:spcAft>
                <a:spcPct val="0"/>
              </a:spcAft>
              <a:tabLst>
                <a:tab pos="223838" algn="l"/>
              </a:tabLst>
              <a:defRPr>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0"/>
              </a:spcBef>
              <a:spcAft>
                <a:spcPct val="0"/>
              </a:spcAft>
              <a:tabLst>
                <a:tab pos="223838" algn="l"/>
              </a:tabLst>
              <a:defRPr>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0"/>
              </a:spcBef>
              <a:spcAft>
                <a:spcPct val="0"/>
              </a:spcAft>
              <a:tabLst>
                <a:tab pos="223838" algn="l"/>
              </a:tabLst>
              <a:defRPr>
                <a:solidFill>
                  <a:schemeClr val="tx1"/>
                </a:solidFill>
                <a:latin typeface="Calibri" panose="020F0502020204030204" pitchFamily="34" charset="0"/>
                <a:ea typeface="MS PGothic" panose="020B0600070205080204" pitchFamily="34" charset="-128"/>
              </a:defRPr>
            </a:lvl9pPr>
          </a:lstStyle>
          <a:p>
            <a:pPr marL="9525" marR="0" lvl="0" indent="0" algn="l" defTabSz="685800" rtl="0" eaLnBrk="0" fontAlgn="base" latinLnBrk="0" hangingPunct="0">
              <a:lnSpc>
                <a:spcPct val="100000"/>
              </a:lnSpc>
              <a:spcBef>
                <a:spcPct val="0"/>
              </a:spcBef>
              <a:spcAft>
                <a:spcPct val="0"/>
              </a:spcAft>
              <a:buClrTx/>
              <a:buSzTx/>
              <a:buFontTx/>
              <a:buNone/>
              <a:tabLst>
                <a:tab pos="223838" algn="l"/>
              </a:tabLst>
              <a:defRPr/>
            </a:pPr>
            <a:r>
              <a:rPr kumimoji="0" lang="en-US" altLang="en-US" sz="22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Sarah Linden</a:t>
            </a:r>
          </a:p>
          <a:p>
            <a:pPr marL="352425" marR="0" lvl="0" indent="-342900" algn="l" defTabSz="685800" rtl="0" eaLnBrk="0" fontAlgn="base" latinLnBrk="0" hangingPunct="0">
              <a:lnSpc>
                <a:spcPct val="100000"/>
              </a:lnSpc>
              <a:spcBef>
                <a:spcPct val="0"/>
              </a:spcBef>
              <a:spcAft>
                <a:spcPct val="0"/>
              </a:spcAft>
              <a:buClrTx/>
              <a:buSzTx/>
              <a:buFont typeface="Arial" panose="020B0604020202020204" pitchFamily="34" charset="0"/>
              <a:buChar char="•"/>
              <a:tabLst>
                <a:tab pos="223838" algn="l"/>
              </a:tabLst>
              <a:defRPr/>
            </a:pPr>
            <a:r>
              <a:rPr kumimoji="0" lang="en-US" altLang="en-US" sz="19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Project Coordinator, Policy &amp; Practice Improvement</a:t>
            </a:r>
          </a:p>
          <a:p>
            <a:pPr marL="352425" marR="0" lvl="0" indent="-342900" algn="l" defTabSz="685800" rtl="0" eaLnBrk="0" fontAlgn="base" latinLnBrk="0" hangingPunct="0">
              <a:lnSpc>
                <a:spcPct val="100000"/>
              </a:lnSpc>
              <a:spcBef>
                <a:spcPct val="0"/>
              </a:spcBef>
              <a:spcAft>
                <a:spcPct val="0"/>
              </a:spcAft>
              <a:buClrTx/>
              <a:buSzTx/>
              <a:buFont typeface="Arial" panose="020B0604020202020204" pitchFamily="34" charset="0"/>
              <a:buChar char="•"/>
              <a:tabLst>
                <a:tab pos="223838" algn="l"/>
              </a:tabLst>
              <a:defRPr/>
            </a:pPr>
            <a:r>
              <a:rPr kumimoji="0" lang="en-US" altLang="en-US" sz="19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National Behavioral Health Network for Tobacco &amp; Cancer Control</a:t>
            </a:r>
          </a:p>
          <a:p>
            <a:pPr marL="352425" marR="0" lvl="0" indent="-342900" algn="l" defTabSz="685800" rtl="0" eaLnBrk="0" fontAlgn="base" latinLnBrk="0" hangingPunct="0">
              <a:lnSpc>
                <a:spcPct val="100000"/>
              </a:lnSpc>
              <a:spcBef>
                <a:spcPct val="0"/>
              </a:spcBef>
              <a:spcAft>
                <a:spcPct val="0"/>
              </a:spcAft>
              <a:buClrTx/>
              <a:buSzTx/>
              <a:buFont typeface="Arial" panose="020B0604020202020204" pitchFamily="34" charset="0"/>
              <a:buChar char="•"/>
              <a:tabLst>
                <a:tab pos="223838" algn="l"/>
              </a:tabLst>
              <a:defRPr/>
            </a:pPr>
            <a:r>
              <a:rPr kumimoji="0" lang="en-US" altLang="en-US" sz="19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National Council for Behavioral Health</a:t>
            </a:r>
          </a:p>
          <a:p>
            <a:pPr marL="352425" marR="0" lvl="0" indent="-342900" algn="l" defTabSz="685800" rtl="0" eaLnBrk="0" fontAlgn="base" latinLnBrk="0" hangingPunct="0">
              <a:lnSpc>
                <a:spcPct val="100000"/>
              </a:lnSpc>
              <a:spcBef>
                <a:spcPct val="0"/>
              </a:spcBef>
              <a:spcAft>
                <a:spcPct val="0"/>
              </a:spcAft>
              <a:buClrTx/>
              <a:buSzTx/>
              <a:buFont typeface="Arial" panose="020B0604020202020204" pitchFamily="34" charset="0"/>
              <a:buChar char="•"/>
              <a:tabLst>
                <a:tab pos="223838" algn="l"/>
              </a:tabLst>
              <a:defRPr/>
            </a:pPr>
            <a:r>
              <a:rPr kumimoji="0" lang="en-US" altLang="en-US" sz="1900" b="0" i="0" u="sng" strike="noStrike" kern="1200" cap="none" spc="0" normalizeH="0" baseline="0" noProof="0" dirty="0" err="1">
                <a:ln>
                  <a:noFill/>
                </a:ln>
                <a:solidFill>
                  <a:prstClr val="black"/>
                </a:solidFill>
                <a:effectLst/>
                <a:uLnTx/>
                <a:uFillTx/>
                <a:hlinkClick r:id="rId4"/>
              </a:rPr>
              <a:t>SarahL@thenationalcounci</a:t>
            </a:r>
            <a:r>
              <a:rPr lang="en-US" altLang="en-US" sz="1900" u="sng" dirty="0">
                <a:solidFill>
                  <a:prstClr val="black"/>
                </a:solidFill>
                <a:hlinkClick r:id="rId4"/>
              </a:rPr>
              <a:t>l.org</a:t>
            </a:r>
            <a:endParaRPr kumimoji="0" lang="en-US" altLang="en-US" sz="19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a:p>
            <a:pPr marL="9525" marR="0" lvl="0" indent="0" algn="l" defTabSz="685800" rtl="0" eaLnBrk="0" fontAlgn="base" latinLnBrk="0" hangingPunct="0">
              <a:lnSpc>
                <a:spcPct val="100000"/>
              </a:lnSpc>
              <a:spcBef>
                <a:spcPct val="0"/>
              </a:spcBef>
              <a:spcAft>
                <a:spcPct val="0"/>
              </a:spcAft>
              <a:buClrTx/>
              <a:buSzTx/>
              <a:buFont typeface="Arial" panose="020B0604020202020204" pitchFamily="34" charset="0"/>
              <a:buChar char="•"/>
              <a:tabLst>
                <a:tab pos="223838" algn="l"/>
              </a:tabLst>
              <a:defRPr/>
            </a:pPr>
            <a:endParaRPr kumimoji="0" lang="en-US" altLang="en-US" sz="1500" b="0" i="0" u="none" strike="noStrike" kern="1200" cap="none" spc="0" normalizeH="0" baseline="0" noProof="0" dirty="0">
              <a:ln>
                <a:noFill/>
              </a:ln>
              <a:solidFill>
                <a:prstClr val="black"/>
              </a:solidFill>
              <a:effectLst/>
              <a:uLnTx/>
              <a:uFillTx/>
              <a:latin typeface="Times New Roman" panose="02020603050405020304" pitchFamily="18" charset="0"/>
              <a:ea typeface="MS PGothic" panose="020B0600070205080204" pitchFamily="34" charset="-128"/>
              <a:cs typeface="+mn-cs"/>
            </a:endParaRPr>
          </a:p>
          <a:p>
            <a:pPr marL="9525" marR="0" lvl="0" indent="0" algn="l" defTabSz="685800" rtl="0" eaLnBrk="0" fontAlgn="base" latinLnBrk="0" hangingPunct="0">
              <a:lnSpc>
                <a:spcPct val="100000"/>
              </a:lnSpc>
              <a:spcBef>
                <a:spcPts val="13"/>
              </a:spcBef>
              <a:spcAft>
                <a:spcPct val="0"/>
              </a:spcAft>
              <a:buClrTx/>
              <a:buSzTx/>
              <a:buFont typeface="Arial" panose="020B0604020202020204" pitchFamily="34" charset="0"/>
              <a:buChar char="•"/>
              <a:tabLst>
                <a:tab pos="223838" algn="l"/>
              </a:tabLst>
              <a:defRPr/>
            </a:pPr>
            <a:endParaRPr kumimoji="0" lang="en-US" altLang="en-US" sz="1300" b="0" i="0" u="none" strike="noStrike" kern="1200" cap="none" spc="0" normalizeH="0" baseline="0" noProof="0" dirty="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pic>
        <p:nvPicPr>
          <p:cNvPr id="5" name="Picture 4">
            <a:extLst>
              <a:ext uri="{FF2B5EF4-FFF2-40B4-BE49-F238E27FC236}">
                <a16:creationId xmlns:a16="http://schemas.microsoft.com/office/drawing/2014/main" id="{60548B73-6EBC-44F4-A4E9-2C24A78668EF}"/>
              </a:ext>
            </a:extLst>
          </p:cNvPr>
          <p:cNvPicPr>
            <a:picLocks noChangeAspect="1"/>
          </p:cNvPicPr>
          <p:nvPr/>
        </p:nvPicPr>
        <p:blipFill>
          <a:blip r:embed="rId5"/>
          <a:stretch>
            <a:fillRect/>
          </a:stretch>
        </p:blipFill>
        <p:spPr>
          <a:xfrm>
            <a:off x="3513203" y="1390990"/>
            <a:ext cx="1825070" cy="273350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4537" y="1952625"/>
            <a:ext cx="4461792" cy="2971800"/>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4910957" y="1952625"/>
            <a:ext cx="3817938" cy="2971800"/>
          </a:xfrm>
          <a:prstGeom prst="rect">
            <a:avLst/>
          </a:prstGeom>
          <a:noFill/>
          <a:ln w="9525">
            <a:noFill/>
            <a:miter lim="800000"/>
            <a:headEnd/>
            <a:tailEnd/>
          </a:ln>
          <a:effectLst/>
        </p:spPr>
      </p:pic>
      <p:sp>
        <p:nvSpPr>
          <p:cNvPr id="6" name="TextBox 5"/>
          <p:cNvSpPr txBox="1">
            <a:spLocks noChangeArrowheads="1"/>
          </p:cNvSpPr>
          <p:nvPr/>
        </p:nvSpPr>
        <p:spPr bwMode="auto">
          <a:xfrm>
            <a:off x="1400533" y="1414309"/>
            <a:ext cx="2209800" cy="46166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Arial" charset="0"/>
              </a:rPr>
              <a:t>Cancer Center</a:t>
            </a:r>
          </a:p>
        </p:txBody>
      </p:sp>
      <p:sp>
        <p:nvSpPr>
          <p:cNvPr id="7" name="TextBox 6"/>
          <p:cNvSpPr txBox="1">
            <a:spLocks noChangeArrowheads="1"/>
          </p:cNvSpPr>
          <p:nvPr/>
        </p:nvSpPr>
        <p:spPr bwMode="auto">
          <a:xfrm>
            <a:off x="5181626" y="1414309"/>
            <a:ext cx="3276600" cy="46166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Arial" charset="0"/>
              </a:rPr>
              <a:t>Mental Health Clinic</a:t>
            </a:r>
          </a:p>
        </p:txBody>
      </p:sp>
    </p:spTree>
    <p:extLst>
      <p:ext uri="{BB962C8B-B14F-4D97-AF65-F5344CB8AC3E}">
        <p14:creationId xmlns:p14="http://schemas.microsoft.com/office/powerpoint/2010/main" val="336594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9380" y="283906"/>
            <a:ext cx="8229600" cy="1143000"/>
          </a:xfrm>
        </p:spPr>
        <p:txBody>
          <a:bodyPr/>
          <a:lstStyle/>
          <a:p>
            <a:r>
              <a:rPr lang="en-US" sz="3600" dirty="0"/>
              <a:t>What is my life expectancy?</a:t>
            </a:r>
          </a:p>
        </p:txBody>
      </p:sp>
      <p:sp>
        <p:nvSpPr>
          <p:cNvPr id="5" name="Content Placeholder 4"/>
          <p:cNvSpPr>
            <a:spLocks noGrp="1"/>
          </p:cNvSpPr>
          <p:nvPr>
            <p:ph sz="half" idx="1"/>
          </p:nvPr>
        </p:nvSpPr>
        <p:spPr>
          <a:xfrm>
            <a:off x="405580" y="1439532"/>
            <a:ext cx="4038600" cy="4434840"/>
          </a:xfrm>
          <a:ln>
            <a:solidFill>
              <a:schemeClr val="tx1"/>
            </a:solidFill>
          </a:ln>
        </p:spPr>
        <p:txBody>
          <a:bodyPr/>
          <a:lstStyle/>
          <a:p>
            <a:pPr marL="0" indent="0">
              <a:buNone/>
            </a:pPr>
            <a:endParaRPr lang="en-US" dirty="0">
              <a:latin typeface="+mj-lt"/>
            </a:endParaRPr>
          </a:p>
          <a:p>
            <a:pPr marL="0" indent="0">
              <a:buNone/>
            </a:pPr>
            <a:r>
              <a:rPr lang="en-US" b="1" dirty="0">
                <a:latin typeface="+mj-lt"/>
              </a:rPr>
              <a:t>A Woman in Massachusetts</a:t>
            </a:r>
          </a:p>
          <a:p>
            <a:pPr marL="0" indent="0">
              <a:buNone/>
            </a:pPr>
            <a:endParaRPr lang="en-US" dirty="0">
              <a:latin typeface="+mj-lt"/>
            </a:endParaRPr>
          </a:p>
          <a:p>
            <a:pPr marL="0" indent="0">
              <a:buNone/>
            </a:pPr>
            <a:r>
              <a:rPr lang="en-US" dirty="0">
                <a:latin typeface="+mj-lt"/>
              </a:rPr>
              <a:t>	      </a:t>
            </a:r>
          </a:p>
          <a:p>
            <a:pPr marL="0" indent="0">
              <a:buNone/>
            </a:pPr>
            <a:r>
              <a:rPr lang="en-US" sz="7200" dirty="0">
                <a:latin typeface="+mj-lt"/>
              </a:rPr>
              <a:t>	   82 </a:t>
            </a:r>
          </a:p>
          <a:p>
            <a:pPr marL="0" indent="0">
              <a:buNone/>
            </a:pPr>
            <a:endParaRPr lang="en-US" dirty="0">
              <a:latin typeface="+mj-lt"/>
            </a:endParaRPr>
          </a:p>
          <a:p>
            <a:pPr marL="0" indent="0">
              <a:buNone/>
            </a:pPr>
            <a:endParaRPr lang="en-US" sz="6000" dirty="0">
              <a:latin typeface="+mj-lt"/>
            </a:endParaRPr>
          </a:p>
          <a:p>
            <a:pPr marL="0" indent="0">
              <a:buNone/>
            </a:pPr>
            <a:endParaRPr lang="en-US" dirty="0"/>
          </a:p>
        </p:txBody>
      </p:sp>
    </p:spTree>
    <p:extLst>
      <p:ext uri="{BB962C8B-B14F-4D97-AF65-F5344CB8AC3E}">
        <p14:creationId xmlns:p14="http://schemas.microsoft.com/office/powerpoint/2010/main" val="1483750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9380" y="283906"/>
            <a:ext cx="8229600" cy="1143000"/>
          </a:xfrm>
        </p:spPr>
        <p:txBody>
          <a:bodyPr/>
          <a:lstStyle/>
          <a:p>
            <a:r>
              <a:rPr lang="en-US" sz="3600" dirty="0"/>
              <a:t>What is my life expectancy?</a:t>
            </a:r>
          </a:p>
        </p:txBody>
      </p:sp>
      <p:sp>
        <p:nvSpPr>
          <p:cNvPr id="5" name="Content Placeholder 4"/>
          <p:cNvSpPr>
            <a:spLocks noGrp="1"/>
          </p:cNvSpPr>
          <p:nvPr>
            <p:ph sz="half" idx="1"/>
          </p:nvPr>
        </p:nvSpPr>
        <p:spPr>
          <a:xfrm>
            <a:off x="329380" y="1605452"/>
            <a:ext cx="4038600" cy="4434840"/>
          </a:xfrm>
          <a:ln>
            <a:solidFill>
              <a:schemeClr val="tx1"/>
            </a:solidFill>
          </a:ln>
        </p:spPr>
        <p:txBody>
          <a:bodyPr/>
          <a:lstStyle/>
          <a:p>
            <a:pPr marL="0" indent="0">
              <a:buNone/>
            </a:pPr>
            <a:endParaRPr lang="en-US" dirty="0">
              <a:latin typeface="+mj-lt"/>
            </a:endParaRPr>
          </a:p>
          <a:p>
            <a:pPr marL="0" indent="0">
              <a:buNone/>
            </a:pPr>
            <a:r>
              <a:rPr lang="en-US" b="1" dirty="0">
                <a:latin typeface="+mj-lt"/>
              </a:rPr>
              <a:t>A Woman in Massachusetts</a:t>
            </a:r>
          </a:p>
          <a:p>
            <a:pPr marL="0" indent="0">
              <a:buNone/>
            </a:pPr>
            <a:endParaRPr lang="en-US" dirty="0">
              <a:latin typeface="+mj-lt"/>
            </a:endParaRPr>
          </a:p>
          <a:p>
            <a:pPr marL="0" indent="0">
              <a:buNone/>
            </a:pPr>
            <a:r>
              <a:rPr lang="en-US" dirty="0">
                <a:latin typeface="+mj-lt"/>
              </a:rPr>
              <a:t>	     </a:t>
            </a:r>
            <a:endParaRPr lang="en-US" sz="1800" dirty="0">
              <a:latin typeface="+mj-lt"/>
            </a:endParaRPr>
          </a:p>
          <a:p>
            <a:pPr marL="0" indent="0">
              <a:buNone/>
            </a:pPr>
            <a:r>
              <a:rPr lang="en-US" sz="1800" dirty="0">
                <a:latin typeface="+mj-lt"/>
              </a:rPr>
              <a:t>                             </a:t>
            </a:r>
            <a:r>
              <a:rPr lang="en-US" sz="2000" dirty="0">
                <a:latin typeface="+mj-lt"/>
              </a:rPr>
              <a:t> </a:t>
            </a:r>
            <a:r>
              <a:rPr lang="en-US" sz="7200" dirty="0">
                <a:latin typeface="+mj-lt"/>
              </a:rPr>
              <a:t>82 </a:t>
            </a:r>
          </a:p>
          <a:p>
            <a:pPr marL="0" indent="0">
              <a:buNone/>
            </a:pPr>
            <a:endParaRPr lang="en-US" dirty="0">
              <a:latin typeface="+mj-lt"/>
            </a:endParaRPr>
          </a:p>
          <a:p>
            <a:pPr marL="0" indent="0">
              <a:buNone/>
            </a:pPr>
            <a:endParaRPr lang="en-US" sz="6000" dirty="0">
              <a:latin typeface="+mj-lt"/>
            </a:endParaRPr>
          </a:p>
          <a:p>
            <a:pPr marL="0" indent="0">
              <a:buNone/>
            </a:pPr>
            <a:endParaRPr lang="en-US" dirty="0"/>
          </a:p>
        </p:txBody>
      </p:sp>
      <p:sp>
        <p:nvSpPr>
          <p:cNvPr id="6" name="Content Placeholder 5"/>
          <p:cNvSpPr>
            <a:spLocks noGrp="1"/>
          </p:cNvSpPr>
          <p:nvPr>
            <p:ph sz="half" idx="2"/>
          </p:nvPr>
        </p:nvSpPr>
        <p:spPr>
          <a:xfrm>
            <a:off x="4380271" y="1588581"/>
            <a:ext cx="4306529" cy="4434840"/>
          </a:xfrm>
          <a:ln>
            <a:solidFill>
              <a:srgbClr val="FF0000"/>
            </a:solidFill>
          </a:ln>
        </p:spPr>
        <p:txBody>
          <a:bodyPr/>
          <a:lstStyle/>
          <a:p>
            <a:pPr marL="0" indent="0">
              <a:buNone/>
            </a:pPr>
            <a:endParaRPr lang="en-US" dirty="0"/>
          </a:p>
          <a:p>
            <a:pPr marL="0" indent="0">
              <a:spcAft>
                <a:spcPts val="600"/>
              </a:spcAft>
              <a:buNone/>
            </a:pPr>
            <a:r>
              <a:rPr lang="en-US" b="1" dirty="0">
                <a:solidFill>
                  <a:srgbClr val="FF0000"/>
                </a:solidFill>
                <a:latin typeface="+mj-lt"/>
              </a:rPr>
              <a:t>…with Serious Mental Illness served by Department of Mental Health</a:t>
            </a:r>
          </a:p>
          <a:p>
            <a:pPr marL="0" indent="0">
              <a:buNone/>
            </a:pPr>
            <a:r>
              <a:rPr lang="en-US" sz="7200" b="1" dirty="0">
                <a:solidFill>
                  <a:srgbClr val="FF0000"/>
                </a:solidFill>
                <a:latin typeface="+mj-lt"/>
              </a:rPr>
              <a:t>        </a:t>
            </a:r>
            <a:r>
              <a:rPr lang="en-US" sz="7200" dirty="0">
                <a:solidFill>
                  <a:srgbClr val="FF0000"/>
                </a:solidFill>
                <a:latin typeface="+mj-lt"/>
              </a:rPr>
              <a:t>52</a:t>
            </a:r>
          </a:p>
          <a:p>
            <a:pPr marL="0" indent="0">
              <a:buNone/>
            </a:pPr>
            <a:r>
              <a:rPr lang="en-US" sz="7200" dirty="0">
                <a:solidFill>
                  <a:srgbClr val="FF0000"/>
                </a:solidFill>
                <a:latin typeface="+mj-lt"/>
              </a:rPr>
              <a:t> </a:t>
            </a:r>
          </a:p>
        </p:txBody>
      </p:sp>
    </p:spTree>
    <p:extLst>
      <p:ext uri="{BB962C8B-B14F-4D97-AF65-F5344CB8AC3E}">
        <p14:creationId xmlns:p14="http://schemas.microsoft.com/office/powerpoint/2010/main" val="3907313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77"/>
          <p:cNvSpPr txBox="1"/>
          <p:nvPr/>
        </p:nvSpPr>
        <p:spPr>
          <a:xfrm>
            <a:off x="2826276" y="5970185"/>
            <a:ext cx="4317474" cy="86177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charset="0"/>
                <a:ea typeface="+mn-ea"/>
                <a:cs typeface="Arial" charset="0"/>
              </a:rPr>
              <a:t>Bergamo, C. et al, </a:t>
            </a:r>
            <a:r>
              <a:rPr kumimoji="0" lang="en-US" sz="1000" b="0" i="0" u="none" strike="noStrike" kern="1200" cap="none" spc="0" normalizeH="0" baseline="0" noProof="0" dirty="0" err="1">
                <a:ln>
                  <a:noFill/>
                </a:ln>
                <a:solidFill>
                  <a:prstClr val="black"/>
                </a:solidFill>
                <a:effectLst/>
                <a:uLnTx/>
                <a:uFillTx/>
                <a:latin typeface="Arial" charset="0"/>
                <a:ea typeface="+mn-ea"/>
                <a:cs typeface="Arial" charset="0"/>
              </a:rPr>
              <a:t>Psychosom</a:t>
            </a:r>
            <a:r>
              <a:rPr kumimoji="0" lang="en-US" sz="1000" b="0" i="0" u="none" strike="noStrike" kern="1200" cap="none" spc="0" normalizeH="0" baseline="0" noProof="0" dirty="0">
                <a:ln>
                  <a:noFill/>
                </a:ln>
                <a:solidFill>
                  <a:prstClr val="black"/>
                </a:solidFill>
                <a:effectLst/>
                <a:uLnTx/>
                <a:uFillTx/>
                <a:latin typeface="Arial" charset="0"/>
                <a:ea typeface="+mn-ea"/>
                <a:cs typeface="Arial" charset="0"/>
              </a:rPr>
              <a:t> Med, 2014</a:t>
            </a:r>
            <a:endParaRPr kumimoji="0" lang="en-US" sz="1000" b="0" i="1"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err="1">
                <a:ln>
                  <a:noFill/>
                </a:ln>
                <a:solidFill>
                  <a:prstClr val="black"/>
                </a:solidFill>
                <a:effectLst/>
                <a:uLnTx/>
                <a:uFillTx/>
                <a:latin typeface="Arial" charset="0"/>
                <a:ea typeface="+mn-ea"/>
                <a:cs typeface="Arial" charset="0"/>
              </a:rPr>
              <a:t>Kisely</a:t>
            </a:r>
            <a:r>
              <a:rPr kumimoji="0" lang="en-US" sz="1000" b="0" i="0" u="none" strike="noStrike" kern="1200" cap="none" spc="0" normalizeH="0" baseline="0" noProof="0" dirty="0">
                <a:ln>
                  <a:noFill/>
                </a:ln>
                <a:solidFill>
                  <a:prstClr val="black"/>
                </a:solidFill>
                <a:effectLst/>
                <a:uLnTx/>
                <a:uFillTx/>
                <a:latin typeface="Arial" charset="0"/>
                <a:ea typeface="+mn-ea"/>
                <a:cs typeface="Arial" charset="0"/>
              </a:rPr>
              <a:t>, S., et al, JAMA Psychiatry,  2013</a:t>
            </a:r>
            <a:endParaRPr kumimoji="0" lang="en-US" sz="1000" b="0" i="1"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err="1">
                <a:ln>
                  <a:noFill/>
                </a:ln>
                <a:solidFill>
                  <a:prstClr val="black"/>
                </a:solidFill>
                <a:effectLst/>
                <a:uLnTx/>
                <a:uFillTx/>
                <a:latin typeface="Arial" charset="0"/>
                <a:ea typeface="+mn-ea"/>
                <a:cs typeface="Arial" charset="0"/>
              </a:rPr>
              <a:t>Abudullah</a:t>
            </a:r>
            <a:r>
              <a:rPr kumimoji="0" lang="en-US" sz="1000" b="0" i="0" u="none" strike="noStrike" kern="1200" cap="none" spc="0" normalizeH="0" baseline="0" noProof="0" dirty="0">
                <a:ln>
                  <a:noFill/>
                </a:ln>
                <a:solidFill>
                  <a:prstClr val="black"/>
                </a:solidFill>
                <a:effectLst/>
                <a:uLnTx/>
                <a:uFillTx/>
                <a:latin typeface="Arial" charset="0"/>
                <a:ea typeface="+mn-ea"/>
                <a:cs typeface="Arial" charset="0"/>
              </a:rPr>
              <a:t> KN, et al, Am J </a:t>
            </a:r>
            <a:r>
              <a:rPr kumimoji="0" lang="en-US" sz="1000" b="0" i="0" u="none" strike="noStrike" kern="1200" cap="none" spc="0" normalizeH="0" baseline="0" noProof="0" dirty="0" err="1">
                <a:ln>
                  <a:noFill/>
                </a:ln>
                <a:solidFill>
                  <a:prstClr val="black"/>
                </a:solidFill>
                <a:effectLst/>
                <a:uLnTx/>
                <a:uFillTx/>
                <a:latin typeface="Arial" charset="0"/>
                <a:ea typeface="+mn-ea"/>
                <a:cs typeface="Arial" charset="0"/>
              </a:rPr>
              <a:t>Surg</a:t>
            </a:r>
            <a:r>
              <a:rPr kumimoji="0" lang="en-US" sz="1000" b="0" i="0" u="none" strike="noStrike" kern="1200" cap="none" spc="0" normalizeH="0" baseline="0" noProof="0" dirty="0">
                <a:ln>
                  <a:noFill/>
                </a:ln>
                <a:solidFill>
                  <a:prstClr val="black"/>
                </a:solidFill>
                <a:effectLst/>
                <a:uLnTx/>
                <a:uFillTx/>
                <a:latin typeface="Arial" charset="0"/>
                <a:ea typeface="+mn-ea"/>
                <a:cs typeface="Arial" charset="0"/>
              </a:rPr>
              <a:t>, 2015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charset="0"/>
                <a:ea typeface="+mn-ea"/>
                <a:cs typeface="Arial" charset="0"/>
              </a:rPr>
              <a:t>Chan et al, BMJ Open, 2014, </a:t>
            </a:r>
            <a:r>
              <a:rPr kumimoji="0" lang="en-US" sz="1000" b="0" i="0" u="none" strike="noStrike" kern="1200" cap="none" spc="0" normalizeH="0" baseline="0" noProof="0" dirty="0" err="1">
                <a:ln>
                  <a:noFill/>
                </a:ln>
                <a:solidFill>
                  <a:prstClr val="black"/>
                </a:solidFill>
                <a:effectLst/>
                <a:uLnTx/>
                <a:uFillTx/>
                <a:latin typeface="Arial" charset="0"/>
                <a:ea typeface="+mn-ea"/>
                <a:cs typeface="Arial" charset="0"/>
              </a:rPr>
              <a:t>Foti</a:t>
            </a:r>
            <a:r>
              <a:rPr kumimoji="0" lang="en-US" sz="1000" b="0" i="0" u="none" strike="noStrike" kern="1200" cap="none" spc="0" normalizeH="0" baseline="0" noProof="0" dirty="0">
                <a:ln>
                  <a:noFill/>
                </a:ln>
                <a:solidFill>
                  <a:prstClr val="black"/>
                </a:solidFill>
                <a:effectLst/>
                <a:uLnTx/>
                <a:uFillTx/>
                <a:latin typeface="Arial" charset="0"/>
                <a:ea typeface="+mn-ea"/>
                <a:cs typeface="Arial" charset="0"/>
              </a:rPr>
              <a:t>, Psychiatric Services, 2005, Huang, BMJ, 2017, </a:t>
            </a:r>
            <a:r>
              <a:rPr kumimoji="0" lang="en-US" sz="1000" b="0" i="0" u="none" strike="noStrike" kern="1200" cap="none" spc="0" normalizeH="0" baseline="0" noProof="0" dirty="0" err="1">
                <a:ln>
                  <a:noFill/>
                </a:ln>
                <a:solidFill>
                  <a:prstClr val="black"/>
                </a:solidFill>
                <a:effectLst/>
                <a:uLnTx/>
                <a:uFillTx/>
                <a:latin typeface="Arial" charset="0"/>
                <a:ea typeface="+mn-ea"/>
                <a:cs typeface="Arial" charset="0"/>
              </a:rPr>
              <a:t>Chochinov</a:t>
            </a:r>
            <a:r>
              <a:rPr kumimoji="0" lang="en-US" sz="1000" b="0" i="0" u="none" strike="noStrike" kern="1200" cap="none" spc="0" normalizeH="0" baseline="0" noProof="0" dirty="0">
                <a:ln>
                  <a:noFill/>
                </a:ln>
                <a:solidFill>
                  <a:prstClr val="black"/>
                </a:solidFill>
                <a:effectLst/>
                <a:uLnTx/>
                <a:uFillTx/>
                <a:latin typeface="Arial" charset="0"/>
                <a:ea typeface="+mn-ea"/>
                <a:cs typeface="Arial" charset="0"/>
              </a:rPr>
              <a:t>, 2012</a:t>
            </a:r>
          </a:p>
        </p:txBody>
      </p:sp>
      <p:grpSp>
        <p:nvGrpSpPr>
          <p:cNvPr id="2" name="Group 38"/>
          <p:cNvGrpSpPr>
            <a:grpSpLocks/>
          </p:cNvGrpSpPr>
          <p:nvPr/>
        </p:nvGrpSpPr>
        <p:grpSpPr bwMode="auto">
          <a:xfrm>
            <a:off x="6403261" y="2394148"/>
            <a:ext cx="1005864" cy="646958"/>
            <a:chOff x="3051" y="2384"/>
            <a:chExt cx="607" cy="332"/>
          </a:xfrm>
        </p:grpSpPr>
        <p:sp>
          <p:nvSpPr>
            <p:cNvPr id="131" name="Rectangle 15"/>
            <p:cNvSpPr>
              <a:spLocks noChangeArrowheads="1"/>
            </p:cNvSpPr>
            <p:nvPr/>
          </p:nvSpPr>
          <p:spPr bwMode="auto">
            <a:xfrm>
              <a:off x="3051" y="2384"/>
              <a:ext cx="607" cy="332"/>
            </a:xfrm>
            <a:prstGeom prst="rect">
              <a:avLst/>
            </a:prstGeom>
            <a:solidFill>
              <a:schemeClr val="bg1"/>
            </a:solidFill>
            <a:ln w="25400" algn="ctr">
              <a:solidFill>
                <a:srgbClr val="385D8A"/>
              </a:solid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nstantia" pitchFamily="18" charset="0"/>
                <a:ea typeface="+mn-ea"/>
                <a:cs typeface="Arial" charset="0"/>
              </a:endParaRPr>
            </a:p>
          </p:txBody>
        </p:sp>
        <p:sp>
          <p:nvSpPr>
            <p:cNvPr id="132" name="TextBox 24"/>
            <p:cNvSpPr txBox="1">
              <a:spLocks noChangeArrowheads="1"/>
            </p:cNvSpPr>
            <p:nvPr/>
          </p:nvSpPr>
          <p:spPr bwMode="auto">
            <a:xfrm>
              <a:off x="3051" y="2439"/>
              <a:ext cx="607" cy="269"/>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nstantia" pitchFamily="18" charset="0"/>
                  <a:ea typeface="+mn-ea"/>
                  <a:cs typeface="Arial" charset="0"/>
                </a:rPr>
                <a:t>End-of-life care</a:t>
              </a:r>
            </a:p>
          </p:txBody>
        </p:sp>
      </p:grpSp>
      <p:grpSp>
        <p:nvGrpSpPr>
          <p:cNvPr id="3" name="Group 37"/>
          <p:cNvGrpSpPr>
            <a:grpSpLocks/>
          </p:cNvGrpSpPr>
          <p:nvPr/>
        </p:nvGrpSpPr>
        <p:grpSpPr bwMode="auto">
          <a:xfrm>
            <a:off x="4879995" y="2394148"/>
            <a:ext cx="1237240" cy="646958"/>
            <a:chOff x="3612" y="2384"/>
            <a:chExt cx="685" cy="332"/>
          </a:xfrm>
        </p:grpSpPr>
        <p:sp>
          <p:nvSpPr>
            <p:cNvPr id="134" name="Rectangle 26"/>
            <p:cNvSpPr>
              <a:spLocks noChangeArrowheads="1"/>
            </p:cNvSpPr>
            <p:nvPr/>
          </p:nvSpPr>
          <p:spPr bwMode="auto">
            <a:xfrm>
              <a:off x="3647" y="2384"/>
              <a:ext cx="608" cy="332"/>
            </a:xfrm>
            <a:prstGeom prst="rect">
              <a:avLst/>
            </a:prstGeom>
            <a:solidFill>
              <a:schemeClr val="bg1"/>
            </a:solidFill>
            <a:ln w="25400" algn="ctr">
              <a:solidFill>
                <a:srgbClr val="385D8A"/>
              </a:solid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nstantia" pitchFamily="18" charset="0"/>
                <a:ea typeface="+mn-ea"/>
                <a:cs typeface="Arial" charset="0"/>
              </a:endParaRPr>
            </a:p>
          </p:txBody>
        </p:sp>
        <p:sp>
          <p:nvSpPr>
            <p:cNvPr id="135" name="TextBox 25"/>
            <p:cNvSpPr txBox="1">
              <a:spLocks noChangeArrowheads="1"/>
            </p:cNvSpPr>
            <p:nvPr/>
          </p:nvSpPr>
          <p:spPr bwMode="auto">
            <a:xfrm>
              <a:off x="3612" y="2460"/>
              <a:ext cx="685" cy="158"/>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nstantia" pitchFamily="18" charset="0"/>
                  <a:ea typeface="+mn-ea"/>
                  <a:cs typeface="Arial" charset="0"/>
                </a:rPr>
                <a:t>Surveillance</a:t>
              </a:r>
            </a:p>
          </p:txBody>
        </p:sp>
      </p:grpSp>
      <p:sp>
        <p:nvSpPr>
          <p:cNvPr id="139" name="TextBox 138"/>
          <p:cNvSpPr txBox="1"/>
          <p:nvPr/>
        </p:nvSpPr>
        <p:spPr>
          <a:xfrm>
            <a:off x="916861" y="3994347"/>
            <a:ext cx="1083237"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Arial" charset="0"/>
              </a:rPr>
              <a:t>Delay to diagnosis</a:t>
            </a:r>
          </a:p>
        </p:txBody>
      </p:sp>
      <p:sp>
        <p:nvSpPr>
          <p:cNvPr id="140" name="TextBox 139"/>
          <p:cNvSpPr txBox="1"/>
          <p:nvPr/>
        </p:nvSpPr>
        <p:spPr>
          <a:xfrm>
            <a:off x="3433051" y="3994347"/>
            <a:ext cx="1700615" cy="73866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Arial" charset="0"/>
              </a:rPr>
              <a:t>Deviations from stage-appropriate treatment &amp; trials</a:t>
            </a:r>
          </a:p>
        </p:txBody>
      </p:sp>
      <p:grpSp>
        <p:nvGrpSpPr>
          <p:cNvPr id="4" name="Group 38"/>
          <p:cNvGrpSpPr>
            <a:grpSpLocks/>
          </p:cNvGrpSpPr>
          <p:nvPr/>
        </p:nvGrpSpPr>
        <p:grpSpPr bwMode="auto">
          <a:xfrm>
            <a:off x="3507663" y="2394148"/>
            <a:ext cx="1149354" cy="646958"/>
            <a:chOff x="3105" y="2339"/>
            <a:chExt cx="665" cy="409"/>
          </a:xfrm>
        </p:grpSpPr>
        <p:sp>
          <p:nvSpPr>
            <p:cNvPr id="142" name="Rectangle 15"/>
            <p:cNvSpPr>
              <a:spLocks noChangeArrowheads="1"/>
            </p:cNvSpPr>
            <p:nvPr/>
          </p:nvSpPr>
          <p:spPr bwMode="auto">
            <a:xfrm>
              <a:off x="3118" y="2339"/>
              <a:ext cx="643" cy="409"/>
            </a:xfrm>
            <a:prstGeom prst="rect">
              <a:avLst/>
            </a:prstGeom>
            <a:solidFill>
              <a:schemeClr val="bg1"/>
            </a:solidFill>
            <a:ln w="25400" algn="ctr">
              <a:solidFill>
                <a:srgbClr val="385D8A"/>
              </a:solid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nstantia" pitchFamily="18" charset="0"/>
                <a:ea typeface="+mn-ea"/>
                <a:cs typeface="Arial" charset="0"/>
              </a:endParaRPr>
            </a:p>
          </p:txBody>
        </p:sp>
        <p:sp>
          <p:nvSpPr>
            <p:cNvPr id="143" name="TextBox 24"/>
            <p:cNvSpPr txBox="1">
              <a:spLocks noChangeArrowheads="1"/>
            </p:cNvSpPr>
            <p:nvPr/>
          </p:nvSpPr>
          <p:spPr bwMode="auto">
            <a:xfrm>
              <a:off x="3105" y="2432"/>
              <a:ext cx="665" cy="195"/>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nstantia" pitchFamily="18" charset="0"/>
                  <a:ea typeface="+mn-ea"/>
                  <a:cs typeface="Arial" charset="0"/>
                </a:rPr>
                <a:t>Treatment</a:t>
              </a:r>
            </a:p>
          </p:txBody>
        </p:sp>
      </p:grpSp>
      <p:cxnSp>
        <p:nvCxnSpPr>
          <p:cNvPr id="148" name="Straight Arrow Connector 147"/>
          <p:cNvCxnSpPr>
            <a:stCxn id="142" idx="3"/>
            <a:endCxn id="134" idx="1"/>
          </p:cNvCxnSpPr>
          <p:nvPr/>
        </p:nvCxnSpPr>
        <p:spPr>
          <a:xfrm>
            <a:off x="4641462" y="2717627"/>
            <a:ext cx="301750" cy="0"/>
          </a:xfrm>
          <a:prstGeom prst="straightConnector1">
            <a:avLst/>
          </a:prstGeom>
          <a:ln w="2222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stCxn id="134" idx="3"/>
            <a:endCxn id="131" idx="1"/>
          </p:cNvCxnSpPr>
          <p:nvPr/>
        </p:nvCxnSpPr>
        <p:spPr>
          <a:xfrm>
            <a:off x="6041375" y="2717627"/>
            <a:ext cx="361886" cy="0"/>
          </a:xfrm>
          <a:prstGeom prst="straightConnector1">
            <a:avLst/>
          </a:prstGeom>
          <a:ln w="2222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1" name="Down Arrow 150"/>
          <p:cNvSpPr/>
          <p:nvPr/>
        </p:nvSpPr>
        <p:spPr>
          <a:xfrm>
            <a:off x="1221662" y="3156147"/>
            <a:ext cx="154748" cy="71847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52" name="Down Arrow 151"/>
          <p:cNvSpPr/>
          <p:nvPr/>
        </p:nvSpPr>
        <p:spPr>
          <a:xfrm>
            <a:off x="2669462" y="3156147"/>
            <a:ext cx="154748" cy="71847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53" name="TextBox 152"/>
          <p:cNvSpPr txBox="1"/>
          <p:nvPr/>
        </p:nvSpPr>
        <p:spPr>
          <a:xfrm>
            <a:off x="2288461" y="3994347"/>
            <a:ext cx="1005863"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Arial" charset="0"/>
              </a:rPr>
              <a:t>Delay to treatment</a:t>
            </a:r>
          </a:p>
        </p:txBody>
      </p:sp>
      <p:sp>
        <p:nvSpPr>
          <p:cNvPr id="154" name="Down Arrow 153"/>
          <p:cNvSpPr/>
          <p:nvPr/>
        </p:nvSpPr>
        <p:spPr>
          <a:xfrm>
            <a:off x="3964889" y="3156147"/>
            <a:ext cx="154748" cy="71847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55" name="Down Arrow 154"/>
          <p:cNvSpPr/>
          <p:nvPr/>
        </p:nvSpPr>
        <p:spPr>
          <a:xfrm>
            <a:off x="5412662" y="3152153"/>
            <a:ext cx="154748" cy="71847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56" name="TextBox 155"/>
          <p:cNvSpPr txBox="1"/>
          <p:nvPr/>
        </p:nvSpPr>
        <p:spPr>
          <a:xfrm>
            <a:off x="5107861" y="3994347"/>
            <a:ext cx="1083237"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Arial" charset="0"/>
              </a:rPr>
              <a:t>Loss to follow-up</a:t>
            </a:r>
          </a:p>
        </p:txBody>
      </p:sp>
      <p:sp>
        <p:nvSpPr>
          <p:cNvPr id="157" name="Down Arrow 156"/>
          <p:cNvSpPr/>
          <p:nvPr/>
        </p:nvSpPr>
        <p:spPr>
          <a:xfrm>
            <a:off x="6860462" y="3156147"/>
            <a:ext cx="154748" cy="71847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59" name="TextBox 158"/>
          <p:cNvSpPr txBox="1"/>
          <p:nvPr/>
        </p:nvSpPr>
        <p:spPr>
          <a:xfrm>
            <a:off x="6339182" y="3994347"/>
            <a:ext cx="1457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Arial" charset="0"/>
              </a:rPr>
              <a:t>Less access to palliative care</a:t>
            </a:r>
          </a:p>
        </p:txBody>
      </p:sp>
      <p:grpSp>
        <p:nvGrpSpPr>
          <p:cNvPr id="33" name="Group 38"/>
          <p:cNvGrpSpPr>
            <a:grpSpLocks/>
          </p:cNvGrpSpPr>
          <p:nvPr/>
        </p:nvGrpSpPr>
        <p:grpSpPr bwMode="auto">
          <a:xfrm>
            <a:off x="2148558" y="2394148"/>
            <a:ext cx="1068834" cy="646958"/>
            <a:chOff x="3013" y="2384"/>
            <a:chExt cx="645" cy="332"/>
          </a:xfrm>
        </p:grpSpPr>
        <p:sp>
          <p:nvSpPr>
            <p:cNvPr id="34" name="Rectangle 15"/>
            <p:cNvSpPr>
              <a:spLocks noChangeArrowheads="1"/>
            </p:cNvSpPr>
            <p:nvPr/>
          </p:nvSpPr>
          <p:spPr bwMode="auto">
            <a:xfrm>
              <a:off x="3051" y="2384"/>
              <a:ext cx="607" cy="332"/>
            </a:xfrm>
            <a:prstGeom prst="rect">
              <a:avLst/>
            </a:prstGeom>
            <a:solidFill>
              <a:schemeClr val="bg1"/>
            </a:solidFill>
            <a:ln w="25400" algn="ctr">
              <a:solidFill>
                <a:srgbClr val="385D8A"/>
              </a:solid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nstantia" pitchFamily="18" charset="0"/>
                <a:ea typeface="+mn-ea"/>
                <a:cs typeface="Arial" charset="0"/>
              </a:endParaRPr>
            </a:p>
          </p:txBody>
        </p:sp>
        <p:sp>
          <p:nvSpPr>
            <p:cNvPr id="35" name="TextBox 24"/>
            <p:cNvSpPr txBox="1">
              <a:spLocks noChangeArrowheads="1"/>
            </p:cNvSpPr>
            <p:nvPr/>
          </p:nvSpPr>
          <p:spPr bwMode="auto">
            <a:xfrm>
              <a:off x="3013" y="2466"/>
              <a:ext cx="645" cy="158"/>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nstantia" pitchFamily="18" charset="0"/>
                  <a:ea typeface="+mn-ea"/>
                  <a:cs typeface="Arial" charset="0"/>
                </a:rPr>
                <a:t>Diagnosis</a:t>
              </a:r>
            </a:p>
          </p:txBody>
        </p:sp>
      </p:grpSp>
      <p:grpSp>
        <p:nvGrpSpPr>
          <p:cNvPr id="36" name="Group 37"/>
          <p:cNvGrpSpPr>
            <a:grpSpLocks/>
          </p:cNvGrpSpPr>
          <p:nvPr/>
        </p:nvGrpSpPr>
        <p:grpSpPr bwMode="auto">
          <a:xfrm>
            <a:off x="688262" y="2394148"/>
            <a:ext cx="1237240" cy="646958"/>
            <a:chOff x="3612" y="2384"/>
            <a:chExt cx="685" cy="332"/>
          </a:xfrm>
        </p:grpSpPr>
        <p:sp>
          <p:nvSpPr>
            <p:cNvPr id="37" name="Rectangle 26"/>
            <p:cNvSpPr>
              <a:spLocks noChangeArrowheads="1"/>
            </p:cNvSpPr>
            <p:nvPr/>
          </p:nvSpPr>
          <p:spPr bwMode="auto">
            <a:xfrm>
              <a:off x="3647" y="2384"/>
              <a:ext cx="608" cy="332"/>
            </a:xfrm>
            <a:prstGeom prst="rect">
              <a:avLst/>
            </a:prstGeom>
            <a:solidFill>
              <a:schemeClr val="bg1"/>
            </a:solidFill>
            <a:ln w="25400" algn="ctr">
              <a:solidFill>
                <a:srgbClr val="385D8A"/>
              </a:solid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nstantia" pitchFamily="18" charset="0"/>
                <a:ea typeface="+mn-ea"/>
                <a:cs typeface="Arial" charset="0"/>
              </a:endParaRPr>
            </a:p>
          </p:txBody>
        </p:sp>
        <p:sp>
          <p:nvSpPr>
            <p:cNvPr id="38" name="TextBox 25"/>
            <p:cNvSpPr txBox="1">
              <a:spLocks noChangeArrowheads="1"/>
            </p:cNvSpPr>
            <p:nvPr/>
          </p:nvSpPr>
          <p:spPr bwMode="auto">
            <a:xfrm>
              <a:off x="3612" y="2425"/>
              <a:ext cx="685" cy="269"/>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nstantia" pitchFamily="18" charset="0"/>
                  <a:ea typeface="+mn-ea"/>
                  <a:cs typeface="Arial" charset="0"/>
                </a:rPr>
                <a:t>Prevention &amp; screening</a:t>
              </a:r>
            </a:p>
          </p:txBody>
        </p:sp>
      </p:grpSp>
      <p:cxnSp>
        <p:nvCxnSpPr>
          <p:cNvPr id="39" name="Straight Arrow Connector 38"/>
          <p:cNvCxnSpPr>
            <a:stCxn id="37" idx="3"/>
            <a:endCxn id="34" idx="1"/>
          </p:cNvCxnSpPr>
          <p:nvPr/>
        </p:nvCxnSpPr>
        <p:spPr>
          <a:xfrm>
            <a:off x="1849642" y="2717627"/>
            <a:ext cx="361886" cy="0"/>
          </a:xfrm>
          <a:prstGeom prst="straightConnector1">
            <a:avLst/>
          </a:prstGeom>
          <a:ln w="2222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142" idx="1"/>
          </p:cNvCxnSpPr>
          <p:nvPr/>
        </p:nvCxnSpPr>
        <p:spPr>
          <a:xfrm>
            <a:off x="3202862" y="2698948"/>
            <a:ext cx="327270" cy="18679"/>
          </a:xfrm>
          <a:prstGeom prst="straightConnector1">
            <a:avLst/>
          </a:prstGeom>
          <a:ln w="2222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80572" y="480955"/>
            <a:ext cx="8420099" cy="150810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4617B"/>
                </a:solidFill>
                <a:effectLst/>
                <a:uLnTx/>
                <a:uFillTx/>
                <a:latin typeface="Calibri"/>
                <a:ea typeface="+mn-ea"/>
                <a:cs typeface="Arial" charset="0"/>
              </a:rPr>
              <a:t>Inequities in cancer treatment contribute to premature cancer mortality and increased suffering for patients with serious mental illness.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891514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0658" y="1981026"/>
            <a:ext cx="2396067" cy="1710268"/>
          </a:xfrm>
          <a:prstGeom prst="rect">
            <a:avLst/>
          </a:prstGeom>
          <a:solidFill>
            <a:schemeClr val="bg1">
              <a:lumMod val="8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3" name="TextBox 5"/>
          <p:cNvSpPr txBox="1">
            <a:spLocks noChangeArrowheads="1"/>
          </p:cNvSpPr>
          <p:nvPr/>
        </p:nvSpPr>
        <p:spPr bwMode="auto">
          <a:xfrm>
            <a:off x="2015214" y="1524000"/>
            <a:ext cx="5063578" cy="40011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Arial" charset="0"/>
              </a:rPr>
              <a:t>The Four Quadrant Model of Integrated Care</a:t>
            </a:r>
          </a:p>
        </p:txBody>
      </p:sp>
      <p:sp>
        <p:nvSpPr>
          <p:cNvPr id="4" name="Rectangle 3"/>
          <p:cNvSpPr/>
          <p:nvPr/>
        </p:nvSpPr>
        <p:spPr>
          <a:xfrm>
            <a:off x="2166125" y="1981026"/>
            <a:ext cx="4800600" cy="34290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cxnSp>
        <p:nvCxnSpPr>
          <p:cNvPr id="5" name="Straight Connector 4"/>
          <p:cNvCxnSpPr>
            <a:stCxn id="4" idx="0"/>
            <a:endCxn id="4" idx="2"/>
          </p:cNvCxnSpPr>
          <p:nvPr/>
        </p:nvCxnSpPr>
        <p:spPr>
          <a:xfrm>
            <a:off x="4566425" y="1981026"/>
            <a:ext cx="0" cy="3429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4" idx="1"/>
            <a:endCxn id="4" idx="3"/>
          </p:cNvCxnSpPr>
          <p:nvPr/>
        </p:nvCxnSpPr>
        <p:spPr>
          <a:xfrm>
            <a:off x="2166125" y="3695526"/>
            <a:ext cx="48006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5"/>
          <p:cNvSpPr txBox="1">
            <a:spLocks noChangeArrowheads="1"/>
          </p:cNvSpPr>
          <p:nvPr/>
        </p:nvSpPr>
        <p:spPr bwMode="auto">
          <a:xfrm rot="16200000">
            <a:off x="-11409" y="3515485"/>
            <a:ext cx="3429001" cy="40011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Calibri"/>
                <a:ea typeface="+mn-ea"/>
                <a:cs typeface="Arial" charset="0"/>
              </a:rPr>
              <a:t>Psychiatric Illness Severity</a:t>
            </a:r>
          </a:p>
        </p:txBody>
      </p:sp>
      <p:sp>
        <p:nvSpPr>
          <p:cNvPr id="8" name="TextBox 5"/>
          <p:cNvSpPr txBox="1">
            <a:spLocks noChangeArrowheads="1"/>
          </p:cNvSpPr>
          <p:nvPr/>
        </p:nvSpPr>
        <p:spPr bwMode="auto">
          <a:xfrm rot="16200000">
            <a:off x="1177015" y="4398182"/>
            <a:ext cx="1676398" cy="30777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Arial" charset="0"/>
              </a:rPr>
              <a:t>Low</a:t>
            </a:r>
          </a:p>
        </p:txBody>
      </p:sp>
      <p:sp>
        <p:nvSpPr>
          <p:cNvPr id="9" name="TextBox 5"/>
          <p:cNvSpPr txBox="1">
            <a:spLocks noChangeArrowheads="1"/>
          </p:cNvSpPr>
          <p:nvPr/>
        </p:nvSpPr>
        <p:spPr bwMode="auto">
          <a:xfrm rot="16200000">
            <a:off x="1177016" y="2699205"/>
            <a:ext cx="1676398" cy="30777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Arial" charset="0"/>
              </a:rPr>
              <a:t>High</a:t>
            </a:r>
          </a:p>
        </p:txBody>
      </p:sp>
      <p:sp>
        <p:nvSpPr>
          <p:cNvPr id="10" name="TextBox 5"/>
          <p:cNvSpPr txBox="1">
            <a:spLocks noChangeArrowheads="1"/>
          </p:cNvSpPr>
          <p:nvPr/>
        </p:nvSpPr>
        <p:spPr bwMode="auto">
          <a:xfrm>
            <a:off x="2863213" y="5711849"/>
            <a:ext cx="3429001" cy="40011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Calibri"/>
                <a:ea typeface="+mn-ea"/>
                <a:cs typeface="Arial" charset="0"/>
              </a:rPr>
              <a:t>Medical Illness Severity</a:t>
            </a:r>
          </a:p>
        </p:txBody>
      </p:sp>
      <p:sp>
        <p:nvSpPr>
          <p:cNvPr id="11" name="TextBox 5"/>
          <p:cNvSpPr txBox="1">
            <a:spLocks noChangeArrowheads="1"/>
          </p:cNvSpPr>
          <p:nvPr/>
        </p:nvSpPr>
        <p:spPr bwMode="auto">
          <a:xfrm>
            <a:off x="2547127" y="5410026"/>
            <a:ext cx="1676398" cy="30777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Arial" charset="0"/>
              </a:rPr>
              <a:t>Low</a:t>
            </a:r>
          </a:p>
        </p:txBody>
      </p:sp>
      <p:sp>
        <p:nvSpPr>
          <p:cNvPr id="12" name="TextBox 5"/>
          <p:cNvSpPr txBox="1">
            <a:spLocks noChangeArrowheads="1"/>
          </p:cNvSpPr>
          <p:nvPr/>
        </p:nvSpPr>
        <p:spPr bwMode="auto">
          <a:xfrm>
            <a:off x="4909325" y="5410026"/>
            <a:ext cx="1676398" cy="30777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Arial" charset="0"/>
              </a:rPr>
              <a:t>High</a:t>
            </a:r>
          </a:p>
        </p:txBody>
      </p:sp>
      <p:sp>
        <p:nvSpPr>
          <p:cNvPr id="13" name="TextBox 5"/>
          <p:cNvSpPr txBox="1">
            <a:spLocks noChangeArrowheads="1"/>
          </p:cNvSpPr>
          <p:nvPr/>
        </p:nvSpPr>
        <p:spPr bwMode="auto">
          <a:xfrm>
            <a:off x="2547127" y="4277206"/>
            <a:ext cx="1676398" cy="92333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Arial" charset="0"/>
              </a:rPr>
              <a:t>Treated in primary care setting</a:t>
            </a:r>
          </a:p>
        </p:txBody>
      </p:sp>
      <p:sp>
        <p:nvSpPr>
          <p:cNvPr id="14" name="TextBox 5"/>
          <p:cNvSpPr txBox="1">
            <a:spLocks noChangeArrowheads="1"/>
          </p:cNvSpPr>
          <p:nvPr/>
        </p:nvSpPr>
        <p:spPr bwMode="auto">
          <a:xfrm>
            <a:off x="2547127" y="2600806"/>
            <a:ext cx="1676398" cy="92333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Arial" charset="0"/>
              </a:rPr>
              <a:t>Treated in behavioral health home</a:t>
            </a:r>
          </a:p>
        </p:txBody>
      </p:sp>
      <p:sp>
        <p:nvSpPr>
          <p:cNvPr id="15" name="TextBox 5"/>
          <p:cNvSpPr txBox="1">
            <a:spLocks noChangeArrowheads="1"/>
          </p:cNvSpPr>
          <p:nvPr/>
        </p:nvSpPr>
        <p:spPr bwMode="auto">
          <a:xfrm>
            <a:off x="4906504" y="4277206"/>
            <a:ext cx="1676398" cy="92333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Arial" charset="0"/>
              </a:rPr>
              <a:t>Specialty medical consultation</a:t>
            </a:r>
          </a:p>
        </p:txBody>
      </p:sp>
      <p:sp>
        <p:nvSpPr>
          <p:cNvPr id="16" name="TextBox 5"/>
          <p:cNvSpPr txBox="1">
            <a:spLocks noChangeArrowheads="1"/>
          </p:cNvSpPr>
          <p:nvPr/>
        </p:nvSpPr>
        <p:spPr bwMode="auto">
          <a:xfrm>
            <a:off x="4906504" y="2600806"/>
            <a:ext cx="1676398" cy="92333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Arial"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Arial" charset="0"/>
              </a:rPr>
              <a:t>Need for a new model</a:t>
            </a:r>
          </a:p>
        </p:txBody>
      </p:sp>
      <p:sp>
        <p:nvSpPr>
          <p:cNvPr id="17" name="TextBox 16"/>
          <p:cNvSpPr txBox="1"/>
          <p:nvPr/>
        </p:nvSpPr>
        <p:spPr>
          <a:xfrm>
            <a:off x="2667000" y="6324600"/>
            <a:ext cx="4190999"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charset="0"/>
                <a:ea typeface="+mn-ea"/>
                <a:cs typeface="Arial" charset="0"/>
              </a:rPr>
              <a:t> http://www.integration.samhsa.gov/clinical-practice,accessed 4.11.15</a:t>
            </a:r>
          </a:p>
        </p:txBody>
      </p:sp>
      <p:sp>
        <p:nvSpPr>
          <p:cNvPr id="18" name="Title 1"/>
          <p:cNvSpPr txBox="1">
            <a:spLocks/>
          </p:cNvSpPr>
          <p:nvPr/>
        </p:nvSpPr>
        <p:spPr>
          <a:xfrm>
            <a:off x="381000" y="304800"/>
            <a:ext cx="8229600" cy="1143000"/>
          </a:xfrm>
          <a:prstGeom prst="rect">
            <a:avLst/>
          </a:prstGeom>
        </p:spPr>
        <p:txBody>
          <a:bodyPr anchor="t"/>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700" b="0" i="0" u="none" strike="noStrike" kern="1200" cap="none" spc="0" normalizeH="0" baseline="0" noProof="0" dirty="0">
                <a:ln>
                  <a:noFill/>
                </a:ln>
                <a:solidFill>
                  <a:srgbClr val="04617B"/>
                </a:solidFill>
                <a:effectLst/>
                <a:uLnTx/>
                <a:uFillTx/>
                <a:latin typeface="Calibri"/>
                <a:ea typeface="+mn-ea"/>
                <a:cs typeface="Arial" charset="0"/>
              </a:rPr>
              <a:t>Cancer and serious mental illness: The research and clinical challenge of  high-complexity acute illnesses</a:t>
            </a:r>
          </a:p>
        </p:txBody>
      </p:sp>
    </p:spTree>
    <p:extLst>
      <p:ext uri="{BB962C8B-B14F-4D97-AF65-F5344CB8AC3E}">
        <p14:creationId xmlns:p14="http://schemas.microsoft.com/office/powerpoint/2010/main" val="2705279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itle 1"/>
          <p:cNvSpPr txBox="1">
            <a:spLocks/>
          </p:cNvSpPr>
          <p:nvPr/>
        </p:nvSpPr>
        <p:spPr>
          <a:xfrm>
            <a:off x="136814" y="353077"/>
            <a:ext cx="8991600" cy="1118949"/>
          </a:xfrm>
          <a:prstGeom prst="rect">
            <a:avLst/>
          </a:prstGeom>
        </p:spPr>
        <p:txBody>
          <a:bodyPr anchor="t"/>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700" b="0" i="0" u="none" strike="noStrike" kern="1200" cap="none" spc="0" normalizeH="0" baseline="0" noProof="0" dirty="0">
                <a:ln>
                  <a:noFill/>
                </a:ln>
                <a:solidFill>
                  <a:srgbClr val="04617B"/>
                </a:solidFill>
                <a:effectLst/>
                <a:uLnTx/>
                <a:uFillTx/>
                <a:latin typeface="Calibri"/>
                <a:ea typeface="+mn-ea"/>
                <a:cs typeface="Arial" pitchFamily="34" charset="0"/>
              </a:rPr>
              <a:t>Bridge: Intensive Collaborative Care for SMI and Cancer</a:t>
            </a:r>
          </a:p>
        </p:txBody>
      </p:sp>
      <p:grpSp>
        <p:nvGrpSpPr>
          <p:cNvPr id="60" name="Group 86"/>
          <p:cNvGrpSpPr/>
          <p:nvPr/>
        </p:nvGrpSpPr>
        <p:grpSpPr>
          <a:xfrm>
            <a:off x="6986343" y="3441033"/>
            <a:ext cx="1569748" cy="688803"/>
            <a:chOff x="2901255" y="1465900"/>
            <a:chExt cx="4648200" cy="4648200"/>
          </a:xfrm>
        </p:grpSpPr>
        <p:sp>
          <p:nvSpPr>
            <p:cNvPr id="62" name="Donut 61"/>
            <p:cNvSpPr/>
            <p:nvPr/>
          </p:nvSpPr>
          <p:spPr>
            <a:xfrm>
              <a:off x="2901255" y="1465900"/>
              <a:ext cx="4648200" cy="4648200"/>
            </a:xfrm>
            <a:prstGeom prst="donut">
              <a:avLst>
                <a:gd name="adj" fmla="val 5376"/>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63" name="Arc 62"/>
            <p:cNvSpPr/>
            <p:nvPr/>
          </p:nvSpPr>
          <p:spPr>
            <a:xfrm>
              <a:off x="3021443" y="1580447"/>
              <a:ext cx="4412610" cy="4413954"/>
            </a:xfrm>
            <a:prstGeom prst="arc">
              <a:avLst>
                <a:gd name="adj1" fmla="val 8001935"/>
                <a:gd name="adj2" fmla="val 13147493"/>
              </a:avLst>
            </a:prstGeom>
            <a:ln w="38100">
              <a:solidFill>
                <a:schemeClr val="bg1">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64" name="Arc 63"/>
            <p:cNvSpPr/>
            <p:nvPr/>
          </p:nvSpPr>
          <p:spPr>
            <a:xfrm>
              <a:off x="3027086" y="1586089"/>
              <a:ext cx="4412610" cy="4413955"/>
            </a:xfrm>
            <a:prstGeom prst="arc">
              <a:avLst>
                <a:gd name="adj1" fmla="val 14810216"/>
                <a:gd name="adj2" fmla="val 17484806"/>
              </a:avLst>
            </a:prstGeom>
            <a:ln w="38100">
              <a:solidFill>
                <a:schemeClr val="bg1">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65" name="Arc 64"/>
            <p:cNvSpPr/>
            <p:nvPr/>
          </p:nvSpPr>
          <p:spPr>
            <a:xfrm>
              <a:off x="3021440" y="1569154"/>
              <a:ext cx="4412610" cy="4413955"/>
            </a:xfrm>
            <a:prstGeom prst="arc">
              <a:avLst>
                <a:gd name="adj1" fmla="val 19218770"/>
                <a:gd name="adj2" fmla="val 20787504"/>
              </a:avLst>
            </a:prstGeom>
            <a:ln w="38100">
              <a:solidFill>
                <a:schemeClr val="bg1">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66" name="Arc 65"/>
            <p:cNvSpPr/>
            <p:nvPr/>
          </p:nvSpPr>
          <p:spPr>
            <a:xfrm>
              <a:off x="3027083" y="1574797"/>
              <a:ext cx="4412610" cy="4413955"/>
            </a:xfrm>
            <a:prstGeom prst="arc">
              <a:avLst>
                <a:gd name="adj1" fmla="val 933433"/>
                <a:gd name="adj2" fmla="val 2577541"/>
              </a:avLst>
            </a:prstGeom>
            <a:ln w="38100">
              <a:solidFill>
                <a:schemeClr val="bg1">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67" name="Arc 66"/>
            <p:cNvSpPr/>
            <p:nvPr/>
          </p:nvSpPr>
          <p:spPr>
            <a:xfrm>
              <a:off x="3021437" y="1557862"/>
              <a:ext cx="4412610" cy="4413955"/>
            </a:xfrm>
            <a:prstGeom prst="arc">
              <a:avLst>
                <a:gd name="adj1" fmla="val 4210563"/>
                <a:gd name="adj2" fmla="val 6657942"/>
              </a:avLst>
            </a:prstGeom>
            <a:ln w="38100">
              <a:solidFill>
                <a:schemeClr val="bg1">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grpSp>
      <p:sp>
        <p:nvSpPr>
          <p:cNvPr id="68" name="Oval 67"/>
          <p:cNvSpPr/>
          <p:nvPr/>
        </p:nvSpPr>
        <p:spPr>
          <a:xfrm>
            <a:off x="7515704" y="3862128"/>
            <a:ext cx="457200" cy="457200"/>
          </a:xfrm>
          <a:prstGeom prst="ellipse">
            <a:avLst/>
          </a:prstGeom>
          <a:gradFill flip="none" rotWithShape="1">
            <a:gsLst>
              <a:gs pos="0">
                <a:srgbClr val="D6B19C"/>
              </a:gs>
              <a:gs pos="30000">
                <a:srgbClr val="D49E6C"/>
              </a:gs>
              <a:gs pos="70000">
                <a:srgbClr val="A65528"/>
              </a:gs>
              <a:gs pos="100000">
                <a:srgbClr val="663012"/>
              </a:gs>
            </a:gsLst>
            <a:lin ang="2700000" scaled="1"/>
            <a:tileRect/>
          </a:gra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onstantia"/>
                <a:ea typeface="+mn-ea"/>
                <a:cs typeface="+mn-cs"/>
              </a:rPr>
              <a:t>Psy</a:t>
            </a:r>
          </a:p>
        </p:txBody>
      </p:sp>
      <p:sp>
        <p:nvSpPr>
          <p:cNvPr id="69" name="Oval 68"/>
          <p:cNvSpPr/>
          <p:nvPr/>
        </p:nvSpPr>
        <p:spPr>
          <a:xfrm>
            <a:off x="6785823" y="3433016"/>
            <a:ext cx="493294" cy="493294"/>
          </a:xfrm>
          <a:prstGeom prst="ellipse">
            <a:avLst/>
          </a:prstGeom>
          <a:gradFill flip="none" rotWithShape="1">
            <a:gsLst>
              <a:gs pos="0">
                <a:srgbClr val="DDEBCF"/>
              </a:gs>
              <a:gs pos="50000">
                <a:srgbClr val="9CB86E"/>
              </a:gs>
              <a:gs pos="100000">
                <a:srgbClr val="156B13"/>
              </a:gs>
            </a:gsLst>
            <a:lin ang="18900000" scaled="0"/>
            <a:tileRect/>
          </a:gra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onstantia"/>
                <a:ea typeface="+mn-ea"/>
                <a:cs typeface="+mn-cs"/>
              </a:rPr>
              <a:t>Onc.</a:t>
            </a:r>
          </a:p>
        </p:txBody>
      </p:sp>
      <p:grpSp>
        <p:nvGrpSpPr>
          <p:cNvPr id="70" name="Group 40"/>
          <p:cNvGrpSpPr/>
          <p:nvPr/>
        </p:nvGrpSpPr>
        <p:grpSpPr>
          <a:xfrm>
            <a:off x="8197463" y="3461087"/>
            <a:ext cx="633585" cy="457200"/>
            <a:chOff x="6873996" y="3569367"/>
            <a:chExt cx="633585" cy="457200"/>
          </a:xfrm>
        </p:grpSpPr>
        <p:sp>
          <p:nvSpPr>
            <p:cNvPr id="71" name="Oval 70"/>
            <p:cNvSpPr/>
            <p:nvPr/>
          </p:nvSpPr>
          <p:spPr>
            <a:xfrm>
              <a:off x="6944730" y="3569367"/>
              <a:ext cx="474697" cy="457200"/>
            </a:xfrm>
            <a:prstGeom prst="ellipse">
              <a:avLst/>
            </a:prstGeom>
            <a:gradFill>
              <a:gsLst>
                <a:gs pos="0">
                  <a:srgbClr val="8488C4"/>
                </a:gs>
                <a:gs pos="53000">
                  <a:srgbClr val="D4DEFF"/>
                </a:gs>
                <a:gs pos="83000">
                  <a:srgbClr val="D4DEFF"/>
                </a:gs>
                <a:gs pos="100000">
                  <a:srgbClr val="96AB94"/>
                </a:gs>
              </a:gsLst>
              <a:lin ang="2700000" scaled="0"/>
            </a:grad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72" name="TextBox 5"/>
            <p:cNvSpPr txBox="1">
              <a:spLocks noChangeArrowheads="1"/>
            </p:cNvSpPr>
            <p:nvPr/>
          </p:nvSpPr>
          <p:spPr bwMode="auto">
            <a:xfrm>
              <a:off x="6873996" y="3613480"/>
              <a:ext cx="633585" cy="363176"/>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 b="0" i="0" u="none" strike="noStrike" kern="1200" cap="none" spc="0" normalizeH="0" baseline="0" noProof="0" dirty="0">
                  <a:ln>
                    <a:noFill/>
                  </a:ln>
                  <a:solidFill>
                    <a:prstClr val="black"/>
                  </a:solidFill>
                  <a:effectLst/>
                  <a:uLnTx/>
                  <a:uFillTx/>
                  <a:latin typeface="Calibri"/>
                  <a:ea typeface="+mn-ea"/>
                  <a:cs typeface="Arial" charset="0"/>
                </a:rPr>
                <a:t>Case Manager</a:t>
              </a:r>
            </a:p>
          </p:txBody>
        </p:sp>
      </p:grpSp>
      <p:cxnSp>
        <p:nvCxnSpPr>
          <p:cNvPr id="73" name="Straight Connector 72"/>
          <p:cNvCxnSpPr>
            <a:stCxn id="79" idx="3"/>
            <a:endCxn id="69" idx="7"/>
          </p:cNvCxnSpPr>
          <p:nvPr/>
        </p:nvCxnSpPr>
        <p:spPr>
          <a:xfrm flipH="1">
            <a:off x="7206876" y="3061309"/>
            <a:ext cx="352409" cy="443948"/>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79" idx="4"/>
            <a:endCxn id="68" idx="0"/>
          </p:cNvCxnSpPr>
          <p:nvPr/>
        </p:nvCxnSpPr>
        <p:spPr>
          <a:xfrm>
            <a:off x="7732273" y="3132963"/>
            <a:ext cx="12031" cy="72916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79" idx="5"/>
            <a:endCxn id="71" idx="1"/>
          </p:cNvCxnSpPr>
          <p:nvPr/>
        </p:nvCxnSpPr>
        <p:spPr>
          <a:xfrm>
            <a:off x="7905260" y="3061309"/>
            <a:ext cx="432455" cy="466733"/>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6" name="Title 1"/>
          <p:cNvSpPr txBox="1">
            <a:spLocks/>
          </p:cNvSpPr>
          <p:nvPr/>
        </p:nvSpPr>
        <p:spPr>
          <a:xfrm>
            <a:off x="1905000" y="4419600"/>
            <a:ext cx="1913017" cy="762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Consulting psychiatry leads to integrated treatment plan addressing cancer and mental illness</a:t>
            </a:r>
          </a:p>
        </p:txBody>
      </p:sp>
      <p:sp>
        <p:nvSpPr>
          <p:cNvPr id="77" name="Title 1"/>
          <p:cNvSpPr txBox="1">
            <a:spLocks/>
          </p:cNvSpPr>
          <p:nvPr/>
        </p:nvSpPr>
        <p:spPr>
          <a:xfrm>
            <a:off x="3886200" y="4419600"/>
            <a:ext cx="2438400" cy="762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Involving a case manager promotes coordination of care, allows flexibility, and helps to prevent care disruptions</a:t>
            </a:r>
          </a:p>
        </p:txBody>
      </p:sp>
      <p:grpSp>
        <p:nvGrpSpPr>
          <p:cNvPr id="78" name="Group 39"/>
          <p:cNvGrpSpPr/>
          <p:nvPr/>
        </p:nvGrpSpPr>
        <p:grpSpPr>
          <a:xfrm>
            <a:off x="7415517" y="2643680"/>
            <a:ext cx="633585" cy="489283"/>
            <a:chOff x="6043922" y="2354904"/>
            <a:chExt cx="633585" cy="489283"/>
          </a:xfrm>
        </p:grpSpPr>
        <p:sp>
          <p:nvSpPr>
            <p:cNvPr id="79" name="Oval 78"/>
            <p:cNvSpPr/>
            <p:nvPr/>
          </p:nvSpPr>
          <p:spPr>
            <a:xfrm>
              <a:off x="6116036" y="2354904"/>
              <a:ext cx="489283" cy="489283"/>
            </a:xfrm>
            <a:prstGeom prst="ellipse">
              <a:avLst/>
            </a:prstGeom>
            <a:gradFill flip="none" rotWithShape="1">
              <a:gsLst>
                <a:gs pos="0">
                  <a:schemeClr val="accent1">
                    <a:lumMod val="50000"/>
                    <a:tint val="66000"/>
                    <a:satMod val="160000"/>
                  </a:schemeClr>
                </a:gs>
                <a:gs pos="50000">
                  <a:schemeClr val="accent1">
                    <a:lumMod val="50000"/>
                    <a:tint val="44500"/>
                    <a:satMod val="160000"/>
                  </a:schemeClr>
                </a:gs>
                <a:gs pos="100000">
                  <a:schemeClr val="accent1">
                    <a:lumMod val="50000"/>
                    <a:tint val="23500"/>
                    <a:satMod val="160000"/>
                  </a:schemeClr>
                </a:gs>
              </a:gsLst>
              <a:lin ang="16200000" scaled="1"/>
              <a:tileRect/>
            </a:gra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onstantia"/>
                <a:ea typeface="+mn-ea"/>
                <a:cs typeface="+mn-cs"/>
              </a:endParaRPr>
            </a:p>
          </p:txBody>
        </p:sp>
        <p:sp>
          <p:nvSpPr>
            <p:cNvPr id="80" name="TextBox 5"/>
            <p:cNvSpPr txBox="1">
              <a:spLocks noChangeArrowheads="1"/>
            </p:cNvSpPr>
            <p:nvPr/>
          </p:nvSpPr>
          <p:spPr bwMode="auto">
            <a:xfrm>
              <a:off x="6043922" y="2442423"/>
              <a:ext cx="633585" cy="276999"/>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charset="0"/>
                </a:rPr>
                <a:t>Patient</a:t>
              </a:r>
            </a:p>
          </p:txBody>
        </p:sp>
      </p:grpSp>
      <p:sp>
        <p:nvSpPr>
          <p:cNvPr id="81" name="Oval 80"/>
          <p:cNvSpPr/>
          <p:nvPr/>
        </p:nvSpPr>
        <p:spPr>
          <a:xfrm>
            <a:off x="4957014" y="3862128"/>
            <a:ext cx="457200" cy="457200"/>
          </a:xfrm>
          <a:prstGeom prst="ellipse">
            <a:avLst/>
          </a:prstGeom>
          <a:gradFill flip="none" rotWithShape="1">
            <a:gsLst>
              <a:gs pos="0">
                <a:srgbClr val="D6B19C"/>
              </a:gs>
              <a:gs pos="30000">
                <a:srgbClr val="D49E6C"/>
              </a:gs>
              <a:gs pos="70000">
                <a:srgbClr val="A65528"/>
              </a:gs>
              <a:gs pos="100000">
                <a:srgbClr val="663012"/>
              </a:gs>
            </a:gsLst>
            <a:lin ang="2700000" scaled="1"/>
            <a:tileRect/>
          </a:gra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onstantia"/>
                <a:ea typeface="+mn-ea"/>
                <a:cs typeface="+mn-cs"/>
              </a:rPr>
              <a:t>Psy</a:t>
            </a:r>
          </a:p>
        </p:txBody>
      </p:sp>
      <p:sp>
        <p:nvSpPr>
          <p:cNvPr id="82" name="Oval 81"/>
          <p:cNvSpPr/>
          <p:nvPr/>
        </p:nvSpPr>
        <p:spPr>
          <a:xfrm>
            <a:off x="4227133" y="3324728"/>
            <a:ext cx="493294" cy="493294"/>
          </a:xfrm>
          <a:prstGeom prst="ellipse">
            <a:avLst/>
          </a:prstGeom>
          <a:gradFill flip="none" rotWithShape="1">
            <a:gsLst>
              <a:gs pos="0">
                <a:srgbClr val="DDEBCF"/>
              </a:gs>
              <a:gs pos="50000">
                <a:srgbClr val="9CB86E"/>
              </a:gs>
              <a:gs pos="100000">
                <a:srgbClr val="156B13"/>
              </a:gs>
            </a:gsLst>
            <a:lin ang="18900000" scaled="0"/>
            <a:tileRect/>
          </a:gra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onstantia"/>
                <a:ea typeface="+mn-ea"/>
                <a:cs typeface="+mn-cs"/>
              </a:rPr>
              <a:t>Onc.</a:t>
            </a:r>
          </a:p>
        </p:txBody>
      </p:sp>
      <p:grpSp>
        <p:nvGrpSpPr>
          <p:cNvPr id="83" name="Group 52"/>
          <p:cNvGrpSpPr/>
          <p:nvPr/>
        </p:nvGrpSpPr>
        <p:grpSpPr>
          <a:xfrm>
            <a:off x="5614709" y="3352800"/>
            <a:ext cx="633691" cy="457200"/>
            <a:chOff x="6873996" y="3569367"/>
            <a:chExt cx="633691" cy="457200"/>
          </a:xfrm>
        </p:grpSpPr>
        <p:sp>
          <p:nvSpPr>
            <p:cNvPr id="84" name="Oval 83"/>
            <p:cNvSpPr/>
            <p:nvPr/>
          </p:nvSpPr>
          <p:spPr>
            <a:xfrm>
              <a:off x="6944730" y="3569367"/>
              <a:ext cx="474697" cy="457200"/>
            </a:xfrm>
            <a:prstGeom prst="ellipse">
              <a:avLst/>
            </a:prstGeom>
            <a:gradFill>
              <a:gsLst>
                <a:gs pos="0">
                  <a:srgbClr val="8488C4"/>
                </a:gs>
                <a:gs pos="53000">
                  <a:srgbClr val="D4DEFF"/>
                </a:gs>
                <a:gs pos="83000">
                  <a:srgbClr val="D4DEFF"/>
                </a:gs>
                <a:gs pos="100000">
                  <a:srgbClr val="96AB94"/>
                </a:gs>
              </a:gsLst>
              <a:lin ang="2700000" scaled="0"/>
            </a:grad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85" name="TextBox 5"/>
            <p:cNvSpPr txBox="1">
              <a:spLocks noChangeArrowheads="1"/>
            </p:cNvSpPr>
            <p:nvPr/>
          </p:nvSpPr>
          <p:spPr bwMode="auto">
            <a:xfrm>
              <a:off x="6873996" y="3581035"/>
              <a:ext cx="633691" cy="369332"/>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 b="0" i="0" u="none" strike="noStrike" kern="1200" cap="none" spc="0" normalizeH="0" baseline="0" noProof="0" dirty="0">
                  <a:ln>
                    <a:noFill/>
                  </a:ln>
                  <a:solidFill>
                    <a:prstClr val="black"/>
                  </a:solidFill>
                  <a:effectLst/>
                  <a:uLnTx/>
                  <a:uFillTx/>
                  <a:latin typeface="Calibri"/>
                  <a:ea typeface="+mn-ea"/>
                  <a:cs typeface="Arial" charset="0"/>
                </a:rPr>
                <a:t>Case Manager</a:t>
              </a:r>
            </a:p>
          </p:txBody>
        </p:sp>
      </p:grpSp>
      <p:cxnSp>
        <p:nvCxnSpPr>
          <p:cNvPr id="86" name="Straight Connector 85"/>
          <p:cNvCxnSpPr>
            <a:stCxn id="91" idx="3"/>
            <a:endCxn id="82" idx="7"/>
          </p:cNvCxnSpPr>
          <p:nvPr/>
        </p:nvCxnSpPr>
        <p:spPr>
          <a:xfrm flipH="1">
            <a:off x="4648186" y="3061309"/>
            <a:ext cx="352409" cy="33566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91" idx="4"/>
            <a:endCxn id="81" idx="0"/>
          </p:cNvCxnSpPr>
          <p:nvPr/>
        </p:nvCxnSpPr>
        <p:spPr>
          <a:xfrm>
            <a:off x="5173583" y="3132963"/>
            <a:ext cx="12031" cy="72916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91" idx="5"/>
            <a:endCxn id="84" idx="1"/>
          </p:cNvCxnSpPr>
          <p:nvPr/>
        </p:nvCxnSpPr>
        <p:spPr>
          <a:xfrm>
            <a:off x="5346570" y="3061309"/>
            <a:ext cx="408391" cy="35844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0" name="Group 58"/>
          <p:cNvGrpSpPr/>
          <p:nvPr/>
        </p:nvGrpSpPr>
        <p:grpSpPr>
          <a:xfrm>
            <a:off x="4856827" y="2643680"/>
            <a:ext cx="633585" cy="489283"/>
            <a:chOff x="6043922" y="2354904"/>
            <a:chExt cx="633585" cy="489283"/>
          </a:xfrm>
        </p:grpSpPr>
        <p:sp>
          <p:nvSpPr>
            <p:cNvPr id="91" name="Oval 90"/>
            <p:cNvSpPr/>
            <p:nvPr/>
          </p:nvSpPr>
          <p:spPr>
            <a:xfrm>
              <a:off x="6116036" y="2354904"/>
              <a:ext cx="489283" cy="489283"/>
            </a:xfrm>
            <a:prstGeom prst="ellipse">
              <a:avLst/>
            </a:prstGeom>
            <a:gradFill flip="none" rotWithShape="1">
              <a:gsLst>
                <a:gs pos="0">
                  <a:schemeClr val="accent1">
                    <a:lumMod val="50000"/>
                    <a:tint val="66000"/>
                    <a:satMod val="160000"/>
                  </a:schemeClr>
                </a:gs>
                <a:gs pos="50000">
                  <a:schemeClr val="accent1">
                    <a:lumMod val="50000"/>
                    <a:tint val="44500"/>
                    <a:satMod val="160000"/>
                  </a:schemeClr>
                </a:gs>
                <a:gs pos="100000">
                  <a:schemeClr val="accent1">
                    <a:lumMod val="50000"/>
                    <a:tint val="23500"/>
                    <a:satMod val="160000"/>
                  </a:schemeClr>
                </a:gs>
              </a:gsLst>
              <a:lin ang="16200000" scaled="1"/>
              <a:tileRect/>
            </a:gra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onstantia"/>
                <a:ea typeface="+mn-ea"/>
                <a:cs typeface="+mn-cs"/>
              </a:endParaRPr>
            </a:p>
          </p:txBody>
        </p:sp>
        <p:sp>
          <p:nvSpPr>
            <p:cNvPr id="92" name="TextBox 5"/>
            <p:cNvSpPr txBox="1">
              <a:spLocks noChangeArrowheads="1"/>
            </p:cNvSpPr>
            <p:nvPr/>
          </p:nvSpPr>
          <p:spPr bwMode="auto">
            <a:xfrm>
              <a:off x="6043922" y="2442423"/>
              <a:ext cx="633585" cy="276999"/>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charset="0"/>
                </a:rPr>
                <a:t>Patient</a:t>
              </a:r>
            </a:p>
          </p:txBody>
        </p:sp>
      </p:grpSp>
      <p:sp>
        <p:nvSpPr>
          <p:cNvPr id="93" name="Oval 92"/>
          <p:cNvSpPr/>
          <p:nvPr/>
        </p:nvSpPr>
        <p:spPr>
          <a:xfrm>
            <a:off x="3152266" y="3862128"/>
            <a:ext cx="457200" cy="457200"/>
          </a:xfrm>
          <a:prstGeom prst="ellipse">
            <a:avLst/>
          </a:prstGeom>
          <a:gradFill flip="none" rotWithShape="1">
            <a:gsLst>
              <a:gs pos="0">
                <a:srgbClr val="D6B19C"/>
              </a:gs>
              <a:gs pos="30000">
                <a:srgbClr val="D49E6C"/>
              </a:gs>
              <a:gs pos="70000">
                <a:srgbClr val="A65528"/>
              </a:gs>
              <a:gs pos="100000">
                <a:srgbClr val="663012"/>
              </a:gs>
            </a:gsLst>
            <a:lin ang="2700000" scaled="1"/>
            <a:tileRect/>
          </a:gra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onstantia"/>
                <a:ea typeface="+mn-ea"/>
                <a:cs typeface="+mn-cs"/>
              </a:rPr>
              <a:t>Psy</a:t>
            </a:r>
          </a:p>
        </p:txBody>
      </p:sp>
      <p:sp>
        <p:nvSpPr>
          <p:cNvPr id="94" name="Oval 93"/>
          <p:cNvSpPr/>
          <p:nvPr/>
        </p:nvSpPr>
        <p:spPr>
          <a:xfrm>
            <a:off x="2422385" y="3433016"/>
            <a:ext cx="493294" cy="493294"/>
          </a:xfrm>
          <a:prstGeom prst="ellipse">
            <a:avLst/>
          </a:prstGeom>
          <a:gradFill flip="none" rotWithShape="1">
            <a:gsLst>
              <a:gs pos="0">
                <a:srgbClr val="DDEBCF"/>
              </a:gs>
              <a:gs pos="50000">
                <a:srgbClr val="9CB86E"/>
              </a:gs>
              <a:gs pos="100000">
                <a:srgbClr val="156B13"/>
              </a:gs>
            </a:gsLst>
            <a:lin ang="18900000" scaled="0"/>
            <a:tileRect/>
          </a:gra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onstantia"/>
                <a:ea typeface="+mn-ea"/>
                <a:cs typeface="+mn-cs"/>
              </a:rPr>
              <a:t>Onc.</a:t>
            </a:r>
          </a:p>
        </p:txBody>
      </p:sp>
      <p:cxnSp>
        <p:nvCxnSpPr>
          <p:cNvPr id="95" name="Straight Connector 94"/>
          <p:cNvCxnSpPr>
            <a:stCxn id="98" idx="3"/>
            <a:endCxn id="94" idx="7"/>
          </p:cNvCxnSpPr>
          <p:nvPr/>
        </p:nvCxnSpPr>
        <p:spPr>
          <a:xfrm flipH="1">
            <a:off x="2843438" y="3061309"/>
            <a:ext cx="352409" cy="443948"/>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98" idx="4"/>
            <a:endCxn id="93" idx="0"/>
          </p:cNvCxnSpPr>
          <p:nvPr/>
        </p:nvCxnSpPr>
        <p:spPr>
          <a:xfrm>
            <a:off x="3368835" y="3132963"/>
            <a:ext cx="12031" cy="72916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7" name="Group 70"/>
          <p:cNvGrpSpPr/>
          <p:nvPr/>
        </p:nvGrpSpPr>
        <p:grpSpPr>
          <a:xfrm>
            <a:off x="3052079" y="2643680"/>
            <a:ext cx="633585" cy="489283"/>
            <a:chOff x="6043922" y="2354904"/>
            <a:chExt cx="633585" cy="489283"/>
          </a:xfrm>
        </p:grpSpPr>
        <p:sp>
          <p:nvSpPr>
            <p:cNvPr id="98" name="Oval 97"/>
            <p:cNvSpPr/>
            <p:nvPr/>
          </p:nvSpPr>
          <p:spPr>
            <a:xfrm>
              <a:off x="6116036" y="2354904"/>
              <a:ext cx="489283" cy="489283"/>
            </a:xfrm>
            <a:prstGeom prst="ellipse">
              <a:avLst/>
            </a:prstGeom>
            <a:gradFill flip="none" rotWithShape="1">
              <a:gsLst>
                <a:gs pos="0">
                  <a:schemeClr val="accent1">
                    <a:lumMod val="50000"/>
                    <a:tint val="66000"/>
                    <a:satMod val="160000"/>
                  </a:schemeClr>
                </a:gs>
                <a:gs pos="50000">
                  <a:schemeClr val="accent1">
                    <a:lumMod val="50000"/>
                    <a:tint val="44500"/>
                    <a:satMod val="160000"/>
                  </a:schemeClr>
                </a:gs>
                <a:gs pos="100000">
                  <a:schemeClr val="accent1">
                    <a:lumMod val="50000"/>
                    <a:tint val="23500"/>
                    <a:satMod val="160000"/>
                  </a:schemeClr>
                </a:gs>
              </a:gsLst>
              <a:lin ang="16200000" scaled="1"/>
              <a:tileRect/>
            </a:gra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onstantia"/>
                <a:ea typeface="+mn-ea"/>
                <a:cs typeface="+mn-cs"/>
              </a:endParaRPr>
            </a:p>
          </p:txBody>
        </p:sp>
        <p:sp>
          <p:nvSpPr>
            <p:cNvPr id="99" name="TextBox 5"/>
            <p:cNvSpPr txBox="1">
              <a:spLocks noChangeArrowheads="1"/>
            </p:cNvSpPr>
            <p:nvPr/>
          </p:nvSpPr>
          <p:spPr bwMode="auto">
            <a:xfrm>
              <a:off x="6043922" y="2442423"/>
              <a:ext cx="633585" cy="276999"/>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charset="0"/>
                </a:rPr>
                <a:t>Patient</a:t>
              </a:r>
            </a:p>
          </p:txBody>
        </p:sp>
      </p:grpSp>
      <p:cxnSp>
        <p:nvCxnSpPr>
          <p:cNvPr id="103" name="Straight Connector 102"/>
          <p:cNvCxnSpPr>
            <a:stCxn id="84" idx="3"/>
            <a:endCxn id="81" idx="6"/>
          </p:cNvCxnSpPr>
          <p:nvPr/>
        </p:nvCxnSpPr>
        <p:spPr>
          <a:xfrm flipH="1">
            <a:off x="5414214" y="3743045"/>
            <a:ext cx="340747" cy="347683"/>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93" idx="2"/>
            <a:endCxn id="94" idx="5"/>
          </p:cNvCxnSpPr>
          <p:nvPr/>
        </p:nvCxnSpPr>
        <p:spPr>
          <a:xfrm flipH="1" flipV="1">
            <a:off x="2843438" y="3854069"/>
            <a:ext cx="308828" cy="236659"/>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82" idx="6"/>
            <a:endCxn id="84" idx="2"/>
          </p:cNvCxnSpPr>
          <p:nvPr/>
        </p:nvCxnSpPr>
        <p:spPr>
          <a:xfrm>
            <a:off x="4720427" y="3571375"/>
            <a:ext cx="965016" cy="1002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5" name="Oval 114"/>
          <p:cNvSpPr/>
          <p:nvPr/>
        </p:nvSpPr>
        <p:spPr>
          <a:xfrm>
            <a:off x="665770" y="3433016"/>
            <a:ext cx="493294" cy="493294"/>
          </a:xfrm>
          <a:prstGeom prst="ellipse">
            <a:avLst/>
          </a:prstGeom>
          <a:gradFill flip="none" rotWithShape="1">
            <a:gsLst>
              <a:gs pos="0">
                <a:srgbClr val="DDEBCF"/>
              </a:gs>
              <a:gs pos="50000">
                <a:srgbClr val="9CB86E"/>
              </a:gs>
              <a:gs pos="100000">
                <a:srgbClr val="156B13"/>
              </a:gs>
            </a:gsLst>
            <a:lin ang="18900000" scaled="0"/>
            <a:tileRect/>
          </a:gra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onstantia"/>
                <a:ea typeface="+mn-ea"/>
                <a:cs typeface="+mn-cs"/>
              </a:rPr>
              <a:t>Onc.</a:t>
            </a:r>
          </a:p>
        </p:txBody>
      </p:sp>
      <p:cxnSp>
        <p:nvCxnSpPr>
          <p:cNvPr id="118" name="Straight Connector 117"/>
          <p:cNvCxnSpPr>
            <a:stCxn id="129" idx="3"/>
            <a:endCxn id="115" idx="7"/>
          </p:cNvCxnSpPr>
          <p:nvPr/>
        </p:nvCxnSpPr>
        <p:spPr>
          <a:xfrm flipH="1">
            <a:off x="1086823" y="3061309"/>
            <a:ext cx="352409" cy="443948"/>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23" name="Group 94"/>
          <p:cNvGrpSpPr/>
          <p:nvPr/>
        </p:nvGrpSpPr>
        <p:grpSpPr>
          <a:xfrm>
            <a:off x="1295464" y="2643680"/>
            <a:ext cx="633585" cy="489283"/>
            <a:chOff x="6043922" y="2354904"/>
            <a:chExt cx="633585" cy="489283"/>
          </a:xfrm>
        </p:grpSpPr>
        <p:sp>
          <p:nvSpPr>
            <p:cNvPr id="129" name="Oval 128"/>
            <p:cNvSpPr/>
            <p:nvPr/>
          </p:nvSpPr>
          <p:spPr>
            <a:xfrm>
              <a:off x="6116036" y="2354904"/>
              <a:ext cx="489283" cy="489283"/>
            </a:xfrm>
            <a:prstGeom prst="ellipse">
              <a:avLst/>
            </a:prstGeom>
            <a:gradFill flip="none" rotWithShape="1">
              <a:gsLst>
                <a:gs pos="0">
                  <a:schemeClr val="accent1">
                    <a:lumMod val="50000"/>
                    <a:tint val="66000"/>
                    <a:satMod val="160000"/>
                  </a:schemeClr>
                </a:gs>
                <a:gs pos="50000">
                  <a:schemeClr val="accent1">
                    <a:lumMod val="50000"/>
                    <a:tint val="44500"/>
                    <a:satMod val="160000"/>
                  </a:schemeClr>
                </a:gs>
                <a:gs pos="100000">
                  <a:schemeClr val="accent1">
                    <a:lumMod val="50000"/>
                    <a:tint val="23500"/>
                    <a:satMod val="160000"/>
                  </a:schemeClr>
                </a:gs>
              </a:gsLst>
              <a:lin ang="16200000" scaled="1"/>
              <a:tileRect/>
            </a:gra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onstantia"/>
                <a:ea typeface="+mn-ea"/>
                <a:cs typeface="+mn-cs"/>
              </a:endParaRPr>
            </a:p>
          </p:txBody>
        </p:sp>
        <p:sp>
          <p:nvSpPr>
            <p:cNvPr id="136" name="TextBox 5"/>
            <p:cNvSpPr txBox="1">
              <a:spLocks noChangeArrowheads="1"/>
            </p:cNvSpPr>
            <p:nvPr/>
          </p:nvSpPr>
          <p:spPr bwMode="auto">
            <a:xfrm>
              <a:off x="6043922" y="2442423"/>
              <a:ext cx="633585" cy="276999"/>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charset="0"/>
                </a:rPr>
                <a:t>Patient</a:t>
              </a:r>
            </a:p>
          </p:txBody>
        </p:sp>
      </p:grpSp>
      <p:sp>
        <p:nvSpPr>
          <p:cNvPr id="144" name="Title 1"/>
          <p:cNvSpPr txBox="1">
            <a:spLocks/>
          </p:cNvSpPr>
          <p:nvPr/>
        </p:nvSpPr>
        <p:spPr>
          <a:xfrm>
            <a:off x="561480" y="2125591"/>
            <a:ext cx="1163051" cy="4572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75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Diagnosis</a:t>
            </a:r>
          </a:p>
        </p:txBody>
      </p:sp>
      <p:sp>
        <p:nvSpPr>
          <p:cNvPr id="158" name="Title 1"/>
          <p:cNvSpPr txBox="1">
            <a:spLocks/>
          </p:cNvSpPr>
          <p:nvPr/>
        </p:nvSpPr>
        <p:spPr>
          <a:xfrm>
            <a:off x="2057400" y="2125591"/>
            <a:ext cx="1355561" cy="4572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75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Consultation</a:t>
            </a:r>
          </a:p>
        </p:txBody>
      </p:sp>
      <p:cxnSp>
        <p:nvCxnSpPr>
          <p:cNvPr id="159" name="Straight Connector 158"/>
          <p:cNvCxnSpPr/>
          <p:nvPr/>
        </p:nvCxnSpPr>
        <p:spPr>
          <a:xfrm>
            <a:off x="1941093" y="2581873"/>
            <a:ext cx="0" cy="1768475"/>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3846096" y="2581873"/>
            <a:ext cx="0" cy="1768475"/>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6324600" y="2581873"/>
            <a:ext cx="0" cy="1768475"/>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62" name="Title 1"/>
          <p:cNvSpPr txBox="1">
            <a:spLocks/>
          </p:cNvSpPr>
          <p:nvPr/>
        </p:nvSpPr>
        <p:spPr>
          <a:xfrm>
            <a:off x="3958373" y="2125591"/>
            <a:ext cx="1355561" cy="4572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75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Navigation</a:t>
            </a:r>
          </a:p>
        </p:txBody>
      </p:sp>
      <p:sp>
        <p:nvSpPr>
          <p:cNvPr id="163" name="Title 1"/>
          <p:cNvSpPr txBox="1">
            <a:spLocks/>
          </p:cNvSpPr>
          <p:nvPr/>
        </p:nvSpPr>
        <p:spPr>
          <a:xfrm>
            <a:off x="6416839" y="2125591"/>
            <a:ext cx="1355561" cy="4572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75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Collaboration</a:t>
            </a:r>
          </a:p>
        </p:txBody>
      </p:sp>
      <p:sp>
        <p:nvSpPr>
          <p:cNvPr id="164" name="Right Arrow 163"/>
          <p:cNvSpPr/>
          <p:nvPr/>
        </p:nvSpPr>
        <p:spPr>
          <a:xfrm>
            <a:off x="1905000" y="2177727"/>
            <a:ext cx="144382" cy="36805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65" name="Right Arrow 164"/>
          <p:cNvSpPr/>
          <p:nvPr/>
        </p:nvSpPr>
        <p:spPr>
          <a:xfrm>
            <a:off x="3810000" y="2177727"/>
            <a:ext cx="144382" cy="36805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66" name="Right Arrow 165"/>
          <p:cNvSpPr/>
          <p:nvPr/>
        </p:nvSpPr>
        <p:spPr>
          <a:xfrm>
            <a:off x="6296535" y="2177727"/>
            <a:ext cx="144382" cy="36805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67" name="Title 1"/>
          <p:cNvSpPr txBox="1">
            <a:spLocks/>
          </p:cNvSpPr>
          <p:nvPr/>
        </p:nvSpPr>
        <p:spPr>
          <a:xfrm>
            <a:off x="6324600" y="4419600"/>
            <a:ext cx="2286000" cy="6096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Interdisciplinary collaboration leads to improved cancer outcomes</a:t>
            </a:r>
          </a:p>
        </p:txBody>
      </p:sp>
      <p:grpSp>
        <p:nvGrpSpPr>
          <p:cNvPr id="168" name="Group 94"/>
          <p:cNvGrpSpPr/>
          <p:nvPr/>
        </p:nvGrpSpPr>
        <p:grpSpPr>
          <a:xfrm>
            <a:off x="381000" y="2634917"/>
            <a:ext cx="685800" cy="489283"/>
            <a:chOff x="6043922" y="2354904"/>
            <a:chExt cx="685800" cy="489283"/>
          </a:xfrm>
        </p:grpSpPr>
        <p:sp>
          <p:nvSpPr>
            <p:cNvPr id="169" name="Oval 168"/>
            <p:cNvSpPr/>
            <p:nvPr/>
          </p:nvSpPr>
          <p:spPr>
            <a:xfrm>
              <a:off x="6116036" y="2354904"/>
              <a:ext cx="489283" cy="489283"/>
            </a:xfrm>
            <a:prstGeom prst="ellipse">
              <a:avLst/>
            </a:prstGeom>
            <a:gradFill flip="none" rotWithShape="1">
              <a:gsLst>
                <a:gs pos="0">
                  <a:schemeClr val="accent1">
                    <a:lumMod val="50000"/>
                    <a:tint val="66000"/>
                    <a:satMod val="160000"/>
                  </a:schemeClr>
                </a:gs>
                <a:gs pos="50000">
                  <a:schemeClr val="accent1">
                    <a:lumMod val="50000"/>
                    <a:tint val="44500"/>
                    <a:satMod val="160000"/>
                  </a:schemeClr>
                </a:gs>
                <a:gs pos="100000">
                  <a:schemeClr val="accent1">
                    <a:lumMod val="50000"/>
                    <a:tint val="23500"/>
                    <a:satMod val="160000"/>
                  </a:schemeClr>
                </a:gs>
              </a:gsLst>
              <a:lin ang="16200000" scaled="1"/>
              <a:tileRect/>
            </a:gra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onstantia"/>
                <a:ea typeface="+mn-ea"/>
                <a:cs typeface="+mn-cs"/>
              </a:endParaRPr>
            </a:p>
          </p:txBody>
        </p:sp>
        <p:sp>
          <p:nvSpPr>
            <p:cNvPr id="170" name="TextBox 5"/>
            <p:cNvSpPr txBox="1">
              <a:spLocks noChangeArrowheads="1"/>
            </p:cNvSpPr>
            <p:nvPr/>
          </p:nvSpPr>
          <p:spPr bwMode="auto">
            <a:xfrm>
              <a:off x="6043922" y="2463187"/>
              <a:ext cx="685800" cy="23544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30" b="0" i="0" u="none" strike="noStrike" kern="1200" cap="none" spc="0" normalizeH="0" baseline="0" noProof="0" dirty="0">
                  <a:ln>
                    <a:noFill/>
                  </a:ln>
                  <a:solidFill>
                    <a:prstClr val="black"/>
                  </a:solidFill>
                  <a:effectLst/>
                  <a:uLnTx/>
                  <a:uFillTx/>
                  <a:latin typeface="Calibri"/>
                  <a:ea typeface="+mn-ea"/>
                  <a:cs typeface="Arial" charset="0"/>
                </a:rPr>
                <a:t>Caregiver</a:t>
              </a:r>
            </a:p>
          </p:txBody>
        </p:sp>
      </p:grpSp>
      <p:cxnSp>
        <p:nvCxnSpPr>
          <p:cNvPr id="171" name="Straight Connector 170"/>
          <p:cNvCxnSpPr>
            <a:stCxn id="169" idx="6"/>
            <a:endCxn id="129" idx="2"/>
          </p:cNvCxnSpPr>
          <p:nvPr/>
        </p:nvCxnSpPr>
        <p:spPr>
          <a:xfrm>
            <a:off x="942397" y="2879559"/>
            <a:ext cx="425181" cy="8763"/>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72" name="Group 94"/>
          <p:cNvGrpSpPr/>
          <p:nvPr/>
        </p:nvGrpSpPr>
        <p:grpSpPr>
          <a:xfrm>
            <a:off x="2133600" y="2634917"/>
            <a:ext cx="685800" cy="489283"/>
            <a:chOff x="6043922" y="2354904"/>
            <a:chExt cx="685800" cy="489283"/>
          </a:xfrm>
        </p:grpSpPr>
        <p:sp>
          <p:nvSpPr>
            <p:cNvPr id="173" name="Oval 172"/>
            <p:cNvSpPr/>
            <p:nvPr/>
          </p:nvSpPr>
          <p:spPr>
            <a:xfrm>
              <a:off x="6116036" y="2354904"/>
              <a:ext cx="489283" cy="489283"/>
            </a:xfrm>
            <a:prstGeom prst="ellipse">
              <a:avLst/>
            </a:prstGeom>
            <a:gradFill flip="none" rotWithShape="1">
              <a:gsLst>
                <a:gs pos="0">
                  <a:schemeClr val="accent1">
                    <a:lumMod val="50000"/>
                    <a:tint val="66000"/>
                    <a:satMod val="160000"/>
                  </a:schemeClr>
                </a:gs>
                <a:gs pos="50000">
                  <a:schemeClr val="accent1">
                    <a:lumMod val="50000"/>
                    <a:tint val="44500"/>
                    <a:satMod val="160000"/>
                  </a:schemeClr>
                </a:gs>
                <a:gs pos="100000">
                  <a:schemeClr val="accent1">
                    <a:lumMod val="50000"/>
                    <a:tint val="23500"/>
                    <a:satMod val="160000"/>
                  </a:schemeClr>
                </a:gs>
              </a:gsLst>
              <a:lin ang="16200000" scaled="1"/>
              <a:tileRect/>
            </a:gra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onstantia"/>
                <a:ea typeface="+mn-ea"/>
                <a:cs typeface="+mn-cs"/>
              </a:endParaRPr>
            </a:p>
          </p:txBody>
        </p:sp>
        <p:sp>
          <p:nvSpPr>
            <p:cNvPr id="174" name="TextBox 5"/>
            <p:cNvSpPr txBox="1">
              <a:spLocks noChangeArrowheads="1"/>
            </p:cNvSpPr>
            <p:nvPr/>
          </p:nvSpPr>
          <p:spPr bwMode="auto">
            <a:xfrm>
              <a:off x="6043922" y="2463187"/>
              <a:ext cx="685800" cy="23544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30" b="0" i="0" u="none" strike="noStrike" kern="1200" cap="none" spc="0" normalizeH="0" baseline="0" noProof="0" dirty="0">
                  <a:ln>
                    <a:noFill/>
                  </a:ln>
                  <a:solidFill>
                    <a:prstClr val="black"/>
                  </a:solidFill>
                  <a:effectLst/>
                  <a:uLnTx/>
                  <a:uFillTx/>
                  <a:latin typeface="Calibri"/>
                  <a:ea typeface="+mn-ea"/>
                  <a:cs typeface="Arial" charset="0"/>
                </a:rPr>
                <a:t>Caregiver</a:t>
              </a:r>
            </a:p>
          </p:txBody>
        </p:sp>
      </p:grpSp>
      <p:cxnSp>
        <p:nvCxnSpPr>
          <p:cNvPr id="175" name="Straight Connector 174"/>
          <p:cNvCxnSpPr>
            <a:stCxn id="173" idx="6"/>
            <a:endCxn id="98" idx="2"/>
          </p:cNvCxnSpPr>
          <p:nvPr/>
        </p:nvCxnSpPr>
        <p:spPr>
          <a:xfrm>
            <a:off x="2694997" y="2879559"/>
            <a:ext cx="429196" cy="8763"/>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76" name="Group 94"/>
          <p:cNvGrpSpPr/>
          <p:nvPr/>
        </p:nvGrpSpPr>
        <p:grpSpPr>
          <a:xfrm>
            <a:off x="3962400" y="2634917"/>
            <a:ext cx="685800" cy="489283"/>
            <a:chOff x="6043922" y="2354904"/>
            <a:chExt cx="685800" cy="489283"/>
          </a:xfrm>
        </p:grpSpPr>
        <p:sp>
          <p:nvSpPr>
            <p:cNvPr id="177" name="Oval 176"/>
            <p:cNvSpPr/>
            <p:nvPr/>
          </p:nvSpPr>
          <p:spPr>
            <a:xfrm>
              <a:off x="6116036" y="2354904"/>
              <a:ext cx="489283" cy="489283"/>
            </a:xfrm>
            <a:prstGeom prst="ellipse">
              <a:avLst/>
            </a:prstGeom>
            <a:gradFill flip="none" rotWithShape="1">
              <a:gsLst>
                <a:gs pos="0">
                  <a:schemeClr val="accent1">
                    <a:lumMod val="50000"/>
                    <a:tint val="66000"/>
                    <a:satMod val="160000"/>
                  </a:schemeClr>
                </a:gs>
                <a:gs pos="50000">
                  <a:schemeClr val="accent1">
                    <a:lumMod val="50000"/>
                    <a:tint val="44500"/>
                    <a:satMod val="160000"/>
                  </a:schemeClr>
                </a:gs>
                <a:gs pos="100000">
                  <a:schemeClr val="accent1">
                    <a:lumMod val="50000"/>
                    <a:tint val="23500"/>
                    <a:satMod val="160000"/>
                  </a:schemeClr>
                </a:gs>
              </a:gsLst>
              <a:lin ang="16200000" scaled="1"/>
              <a:tileRect/>
            </a:gra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onstantia"/>
                <a:ea typeface="+mn-ea"/>
                <a:cs typeface="+mn-cs"/>
              </a:endParaRPr>
            </a:p>
          </p:txBody>
        </p:sp>
        <p:sp>
          <p:nvSpPr>
            <p:cNvPr id="178" name="TextBox 5"/>
            <p:cNvSpPr txBox="1">
              <a:spLocks noChangeArrowheads="1"/>
            </p:cNvSpPr>
            <p:nvPr/>
          </p:nvSpPr>
          <p:spPr bwMode="auto">
            <a:xfrm>
              <a:off x="6043922" y="2463187"/>
              <a:ext cx="685800" cy="23544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30" b="0" i="0" u="none" strike="noStrike" kern="1200" cap="none" spc="0" normalizeH="0" baseline="0" noProof="0" dirty="0">
                  <a:ln>
                    <a:noFill/>
                  </a:ln>
                  <a:solidFill>
                    <a:prstClr val="black"/>
                  </a:solidFill>
                  <a:effectLst/>
                  <a:uLnTx/>
                  <a:uFillTx/>
                  <a:latin typeface="Calibri"/>
                  <a:ea typeface="+mn-ea"/>
                  <a:cs typeface="Arial" charset="0"/>
                </a:rPr>
                <a:t>Caregiver</a:t>
              </a:r>
            </a:p>
          </p:txBody>
        </p:sp>
      </p:grpSp>
      <p:cxnSp>
        <p:nvCxnSpPr>
          <p:cNvPr id="179" name="Straight Connector 178"/>
          <p:cNvCxnSpPr>
            <a:stCxn id="177" idx="6"/>
            <a:endCxn id="91" idx="2"/>
          </p:cNvCxnSpPr>
          <p:nvPr/>
        </p:nvCxnSpPr>
        <p:spPr>
          <a:xfrm>
            <a:off x="4523797" y="2879559"/>
            <a:ext cx="405144" cy="8763"/>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80" name="Group 94"/>
          <p:cNvGrpSpPr/>
          <p:nvPr/>
        </p:nvGrpSpPr>
        <p:grpSpPr>
          <a:xfrm>
            <a:off x="6553200" y="2634917"/>
            <a:ext cx="685800" cy="489283"/>
            <a:chOff x="6043922" y="2354904"/>
            <a:chExt cx="685800" cy="489283"/>
          </a:xfrm>
        </p:grpSpPr>
        <p:sp>
          <p:nvSpPr>
            <p:cNvPr id="181" name="Oval 180"/>
            <p:cNvSpPr/>
            <p:nvPr/>
          </p:nvSpPr>
          <p:spPr>
            <a:xfrm>
              <a:off x="6116036" y="2354904"/>
              <a:ext cx="489283" cy="489283"/>
            </a:xfrm>
            <a:prstGeom prst="ellipse">
              <a:avLst/>
            </a:prstGeom>
            <a:gradFill flip="none" rotWithShape="1">
              <a:gsLst>
                <a:gs pos="0">
                  <a:schemeClr val="accent1">
                    <a:lumMod val="50000"/>
                    <a:tint val="66000"/>
                    <a:satMod val="160000"/>
                  </a:schemeClr>
                </a:gs>
                <a:gs pos="50000">
                  <a:schemeClr val="accent1">
                    <a:lumMod val="50000"/>
                    <a:tint val="44500"/>
                    <a:satMod val="160000"/>
                  </a:schemeClr>
                </a:gs>
                <a:gs pos="100000">
                  <a:schemeClr val="accent1">
                    <a:lumMod val="50000"/>
                    <a:tint val="23500"/>
                    <a:satMod val="160000"/>
                  </a:schemeClr>
                </a:gs>
              </a:gsLst>
              <a:lin ang="16200000" scaled="1"/>
              <a:tileRect/>
            </a:gra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onstantia"/>
                <a:ea typeface="+mn-ea"/>
                <a:cs typeface="+mn-cs"/>
              </a:endParaRPr>
            </a:p>
          </p:txBody>
        </p:sp>
        <p:sp>
          <p:nvSpPr>
            <p:cNvPr id="182" name="TextBox 5"/>
            <p:cNvSpPr txBox="1">
              <a:spLocks noChangeArrowheads="1"/>
            </p:cNvSpPr>
            <p:nvPr/>
          </p:nvSpPr>
          <p:spPr bwMode="auto">
            <a:xfrm>
              <a:off x="6043922" y="2463187"/>
              <a:ext cx="685800" cy="23544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30" b="0" i="0" u="none" strike="noStrike" kern="1200" cap="none" spc="0" normalizeH="0" baseline="0" noProof="0" dirty="0">
                  <a:ln>
                    <a:noFill/>
                  </a:ln>
                  <a:solidFill>
                    <a:prstClr val="black"/>
                  </a:solidFill>
                  <a:effectLst/>
                  <a:uLnTx/>
                  <a:uFillTx/>
                  <a:latin typeface="Calibri"/>
                  <a:ea typeface="+mn-ea"/>
                  <a:cs typeface="Arial" charset="0"/>
                </a:rPr>
                <a:t>Caregiver</a:t>
              </a:r>
            </a:p>
          </p:txBody>
        </p:sp>
      </p:grpSp>
      <p:cxnSp>
        <p:nvCxnSpPr>
          <p:cNvPr id="183" name="Straight Connector 182"/>
          <p:cNvCxnSpPr>
            <a:stCxn id="181" idx="6"/>
            <a:endCxn id="79" idx="2"/>
          </p:cNvCxnSpPr>
          <p:nvPr/>
        </p:nvCxnSpPr>
        <p:spPr>
          <a:xfrm>
            <a:off x="7114597" y="2879559"/>
            <a:ext cx="373034" cy="8763"/>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645502" y="6166544"/>
            <a:ext cx="2795415"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Arial" charset="0"/>
              </a:rPr>
              <a:t>Irwin et al, NEJM, 2016</a:t>
            </a:r>
          </a:p>
        </p:txBody>
      </p:sp>
    </p:spTree>
    <p:extLst>
      <p:ext uri="{BB962C8B-B14F-4D97-AF65-F5344CB8AC3E}">
        <p14:creationId xmlns:p14="http://schemas.microsoft.com/office/powerpoint/2010/main" val="4198539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ontent Placeholder 22"/>
          <p:cNvGraphicFramePr>
            <a:graphicFrameLocks noGrp="1"/>
          </p:cNvGraphicFramePr>
          <p:nvPr>
            <p:ph idx="1"/>
            <p:extLst/>
          </p:nvPr>
        </p:nvGraphicFramePr>
        <p:xfrm>
          <a:off x="342900" y="2401206"/>
          <a:ext cx="8458200" cy="2320557"/>
        </p:xfrm>
        <a:graphic>
          <a:graphicData uri="http://schemas.openxmlformats.org/drawingml/2006/table">
            <a:tbl>
              <a:tblPr firstRow="1" bandRow="1">
                <a:tableStyleId>{5C22544A-7EE6-4342-B048-85BDC9FD1C3A}</a:tableStyleId>
              </a:tblPr>
              <a:tblGrid>
                <a:gridCol w="3413760">
                  <a:extLst>
                    <a:ext uri="{9D8B030D-6E8A-4147-A177-3AD203B41FA5}">
                      <a16:colId xmlns:a16="http://schemas.microsoft.com/office/drawing/2014/main" val="20000"/>
                    </a:ext>
                  </a:extLst>
                </a:gridCol>
                <a:gridCol w="5044440">
                  <a:extLst>
                    <a:ext uri="{9D8B030D-6E8A-4147-A177-3AD203B41FA5}">
                      <a16:colId xmlns:a16="http://schemas.microsoft.com/office/drawing/2014/main" val="20001"/>
                    </a:ext>
                  </a:extLst>
                </a:gridCol>
              </a:tblGrid>
              <a:tr h="347614">
                <a:tc>
                  <a:txBody>
                    <a:bodyPr/>
                    <a:lstStyle/>
                    <a:p>
                      <a:r>
                        <a:rPr lang="en-US" sz="2000" dirty="0">
                          <a:latin typeface="+mj-lt"/>
                        </a:rPr>
                        <a:t>Goal</a:t>
                      </a:r>
                    </a:p>
                  </a:txBody>
                  <a:tcPr/>
                </a:tc>
                <a:tc>
                  <a:txBody>
                    <a:bodyPr/>
                    <a:lstStyle/>
                    <a:p>
                      <a:r>
                        <a:rPr lang="en-US" sz="2000" dirty="0">
                          <a:latin typeface="+mj-lt"/>
                        </a:rPr>
                        <a:t>Result</a:t>
                      </a:r>
                    </a:p>
                  </a:txBody>
                  <a:tcPr/>
                </a:tc>
                <a:extLst>
                  <a:ext uri="{0D108BD9-81ED-4DB2-BD59-A6C34878D82A}">
                    <a16:rowId xmlns:a16="http://schemas.microsoft.com/office/drawing/2014/main" val="10000"/>
                  </a:ext>
                </a:extLst>
              </a:tr>
              <a:tr h="498897">
                <a:tc>
                  <a:txBody>
                    <a:bodyPr/>
                    <a:lstStyle/>
                    <a:p>
                      <a:r>
                        <a:rPr lang="en-US" sz="2000" dirty="0">
                          <a:latin typeface="+mj-lt"/>
                        </a:rPr>
                        <a:t>Enroll</a:t>
                      </a:r>
                      <a:r>
                        <a:rPr lang="en-US" sz="2000" baseline="0" dirty="0">
                          <a:latin typeface="+mj-lt"/>
                        </a:rPr>
                        <a:t> </a:t>
                      </a:r>
                      <a:r>
                        <a:rPr lang="en-US" sz="2000" dirty="0">
                          <a:latin typeface="+mj-lt"/>
                        </a:rPr>
                        <a:t>30 patients in</a:t>
                      </a:r>
                      <a:r>
                        <a:rPr lang="en-US" sz="2000" baseline="0" dirty="0">
                          <a:latin typeface="+mj-lt"/>
                        </a:rPr>
                        <a:t> 15 months</a:t>
                      </a:r>
                      <a:endParaRPr lang="en-US" sz="2000" dirty="0">
                        <a:latin typeface="+mj-lt"/>
                      </a:endParaRPr>
                    </a:p>
                  </a:txBody>
                  <a:tcPr/>
                </a:tc>
                <a:tc>
                  <a:txBody>
                    <a:bodyPr/>
                    <a:lstStyle/>
                    <a:p>
                      <a:r>
                        <a:rPr lang="en-US" sz="2000" dirty="0">
                          <a:latin typeface="+mj-lt"/>
                        </a:rPr>
                        <a:t>30 patients enrolled in 4 months</a:t>
                      </a:r>
                    </a:p>
                  </a:txBody>
                  <a:tcPr/>
                </a:tc>
                <a:extLst>
                  <a:ext uri="{0D108BD9-81ED-4DB2-BD59-A6C34878D82A}">
                    <a16:rowId xmlns:a16="http://schemas.microsoft.com/office/drawing/2014/main" val="10001"/>
                  </a:ext>
                </a:extLst>
              </a:tr>
              <a:tr h="712710">
                <a:tc>
                  <a:txBody>
                    <a:bodyPr/>
                    <a:lstStyle/>
                    <a:p>
                      <a:r>
                        <a:rPr lang="en-US" sz="2000" dirty="0">
                          <a:latin typeface="+mj-lt"/>
                        </a:rPr>
                        <a:t>50% of approached patients consent to enroll in study</a:t>
                      </a:r>
                    </a:p>
                  </a:txBody>
                  <a:tcPr/>
                </a:tc>
                <a:tc>
                  <a:txBody>
                    <a:bodyPr/>
                    <a:lstStyle/>
                    <a:p>
                      <a:r>
                        <a:rPr lang="en-US" sz="2000" dirty="0">
                          <a:latin typeface="+mj-lt"/>
                        </a:rPr>
                        <a:t>90% of</a:t>
                      </a:r>
                      <a:r>
                        <a:rPr lang="en-US" sz="2000" baseline="0" dirty="0">
                          <a:latin typeface="+mj-lt"/>
                        </a:rPr>
                        <a:t> eligible patients consented</a:t>
                      </a:r>
                      <a:endParaRPr lang="en-US" sz="2000" dirty="0">
                        <a:latin typeface="+mj-lt"/>
                      </a:endParaRPr>
                    </a:p>
                  </a:txBody>
                  <a:tcPr/>
                </a:tc>
                <a:extLst>
                  <a:ext uri="{0D108BD9-81ED-4DB2-BD59-A6C34878D82A}">
                    <a16:rowId xmlns:a16="http://schemas.microsoft.com/office/drawing/2014/main" val="10002"/>
                  </a:ext>
                </a:extLst>
              </a:tr>
              <a:tr h="712710">
                <a:tc>
                  <a:txBody>
                    <a:bodyPr/>
                    <a:lstStyle/>
                    <a:p>
                      <a:r>
                        <a:rPr lang="en-US" sz="2000" dirty="0">
                          <a:latin typeface="+mj-lt"/>
                        </a:rPr>
                        <a:t>75% of enrolled patients</a:t>
                      </a:r>
                      <a:r>
                        <a:rPr lang="en-US" sz="2000" baseline="0" dirty="0">
                          <a:latin typeface="+mj-lt"/>
                        </a:rPr>
                        <a:t> complete all assessments</a:t>
                      </a:r>
                      <a:endParaRPr lang="en-US" sz="2000" dirty="0">
                        <a:latin typeface="+mj-lt"/>
                      </a:endParaRPr>
                    </a:p>
                  </a:txBody>
                  <a:tcPr/>
                </a:tc>
                <a:tc>
                  <a:txBody>
                    <a:bodyPr/>
                    <a:lstStyle/>
                    <a:p>
                      <a:pPr marL="0" indent="0">
                        <a:buFontTx/>
                        <a:buNone/>
                      </a:pPr>
                      <a:r>
                        <a:rPr lang="en-US" sz="2000" dirty="0">
                          <a:latin typeface="+mj-lt"/>
                        </a:rPr>
                        <a:t>100%</a:t>
                      </a:r>
                      <a:r>
                        <a:rPr lang="en-US" sz="2000" baseline="0" dirty="0">
                          <a:latin typeface="+mj-lt"/>
                        </a:rPr>
                        <a:t> had comprehensive assessment</a:t>
                      </a:r>
                      <a:endParaRPr lang="en-US" sz="2000" dirty="0">
                        <a:latin typeface="+mj-lt"/>
                      </a:endParaRPr>
                    </a:p>
                    <a:p>
                      <a:pPr marL="0" indent="0">
                        <a:buFontTx/>
                        <a:buNone/>
                      </a:pPr>
                      <a:r>
                        <a:rPr lang="en-US" sz="2000" dirty="0">
                          <a:latin typeface="+mj-lt"/>
                        </a:rPr>
                        <a:t>88% completed all</a:t>
                      </a:r>
                      <a:r>
                        <a:rPr lang="en-US" sz="2000" baseline="0" dirty="0">
                          <a:latin typeface="+mj-lt"/>
                        </a:rPr>
                        <a:t> self-report measures</a:t>
                      </a:r>
                      <a:endParaRPr lang="en-US" sz="2000" dirty="0">
                        <a:latin typeface="+mj-lt"/>
                      </a:endParaRPr>
                    </a:p>
                  </a:txBody>
                  <a:tcPr/>
                </a:tc>
                <a:extLst>
                  <a:ext uri="{0D108BD9-81ED-4DB2-BD59-A6C34878D82A}">
                    <a16:rowId xmlns:a16="http://schemas.microsoft.com/office/drawing/2014/main" val="10003"/>
                  </a:ext>
                </a:extLst>
              </a:tr>
            </a:tbl>
          </a:graphicData>
        </a:graphic>
      </p:graphicFrame>
      <p:sp>
        <p:nvSpPr>
          <p:cNvPr id="27" name="Title 1"/>
          <p:cNvSpPr txBox="1">
            <a:spLocks/>
          </p:cNvSpPr>
          <p:nvPr/>
        </p:nvSpPr>
        <p:spPr>
          <a:xfrm>
            <a:off x="304685" y="480316"/>
            <a:ext cx="6507500" cy="1143000"/>
          </a:xfrm>
          <a:prstGeom prst="rect">
            <a:avLst/>
          </a:prstGeom>
        </p:spPr>
        <p:txBody>
          <a:bodyPr anchor="t"/>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700" b="0" i="0" u="none" strike="noStrike" kern="1200" cap="none" spc="0" normalizeH="0" baseline="0" noProof="0" dirty="0">
                <a:ln>
                  <a:noFill/>
                </a:ln>
                <a:solidFill>
                  <a:srgbClr val="04617B"/>
                </a:solidFill>
                <a:effectLst/>
                <a:uLnTx/>
                <a:uFillTx/>
                <a:latin typeface="Calibri"/>
                <a:ea typeface="+mn-ea"/>
                <a:cs typeface="Arial" pitchFamily="34" charset="0"/>
              </a:rPr>
              <a:t>The Bridge intervention was feasible and there was significant unmet need.</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12185" y="373636"/>
            <a:ext cx="2103582" cy="1729612"/>
          </a:xfrm>
          <a:prstGeom prst="rect">
            <a:avLst/>
          </a:prstGeom>
        </p:spPr>
      </p:pic>
      <p:sp>
        <p:nvSpPr>
          <p:cNvPr id="5" name="TextBox 4">
            <a:extLst>
              <a:ext uri="{FF2B5EF4-FFF2-40B4-BE49-F238E27FC236}">
                <a16:creationId xmlns:a16="http://schemas.microsoft.com/office/drawing/2014/main" id="{E67113A0-3B14-4146-9EDA-8401B96F7750}"/>
              </a:ext>
            </a:extLst>
          </p:cNvPr>
          <p:cNvSpPr txBox="1"/>
          <p:nvPr/>
        </p:nvSpPr>
        <p:spPr>
          <a:xfrm>
            <a:off x="382444" y="5019722"/>
            <a:ext cx="8288482"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Arial" charset="0"/>
              </a:rPr>
              <a:t>5/6 patients who previously declined cancer treatment received all recommended cancer care during the pilot study.</a:t>
            </a:r>
          </a:p>
        </p:txBody>
      </p:sp>
    </p:spTree>
    <p:extLst>
      <p:ext uri="{BB962C8B-B14F-4D97-AF65-F5344CB8AC3E}">
        <p14:creationId xmlns:p14="http://schemas.microsoft.com/office/powerpoint/2010/main" val="35071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sz="2800" dirty="0"/>
              <a:t>Collaborative Care and Community Engagement Program</a:t>
            </a:r>
          </a:p>
        </p:txBody>
      </p:sp>
      <p:sp>
        <p:nvSpPr>
          <p:cNvPr id="3" name="Content Placeholder 2"/>
          <p:cNvSpPr>
            <a:spLocks noGrp="1"/>
          </p:cNvSpPr>
          <p:nvPr>
            <p:ph idx="1"/>
          </p:nvPr>
        </p:nvSpPr>
        <p:spPr>
          <a:xfrm>
            <a:off x="381000" y="1287463"/>
            <a:ext cx="8229600" cy="4389437"/>
          </a:xfrm>
        </p:spPr>
        <p:txBody>
          <a:bodyPr/>
          <a:lstStyle/>
          <a:p>
            <a:pPr marL="0" indent="0">
              <a:buNone/>
            </a:pPr>
            <a:r>
              <a:rPr lang="en-US" sz="2400" dirty="0">
                <a:solidFill>
                  <a:schemeClr val="accent1">
                    <a:lumMod val="75000"/>
                  </a:schemeClr>
                </a:solidFill>
                <a:latin typeface="+mj-lt"/>
              </a:rPr>
              <a:t>Mission: To promote equity in cancer care for people affected by mental illness and their caregivers through patient-centered research, clinical innovation, education, and advocacy</a:t>
            </a:r>
          </a:p>
          <a:p>
            <a:pPr marL="0" indent="0">
              <a:buNone/>
            </a:pPr>
            <a:endParaRPr lang="en-US" sz="2000" dirty="0">
              <a:latin typeface="+mj-lt"/>
            </a:endParaRPr>
          </a:p>
          <a:p>
            <a:pPr marL="0" indent="0">
              <a:buNone/>
            </a:pPr>
            <a:r>
              <a:rPr lang="en-US" sz="2000" b="1" dirty="0">
                <a:latin typeface="+mj-lt"/>
              </a:rPr>
              <a:t>RESEARCH</a:t>
            </a:r>
            <a:r>
              <a:rPr lang="en-US" sz="2000" dirty="0">
                <a:latin typeface="+mj-lt"/>
              </a:rPr>
              <a:t>	Randomized trial investigating impact on cancer care</a:t>
            </a:r>
          </a:p>
          <a:p>
            <a:pPr marL="0" indent="0">
              <a:buNone/>
            </a:pPr>
            <a:endParaRPr lang="en-US" sz="2000" dirty="0">
              <a:latin typeface="+mj-lt"/>
            </a:endParaRPr>
          </a:p>
          <a:p>
            <a:pPr marL="0" indent="0">
              <a:buNone/>
            </a:pPr>
            <a:r>
              <a:rPr lang="en-US" sz="2000" b="1" dirty="0">
                <a:latin typeface="+mj-lt"/>
              </a:rPr>
              <a:t>CLINICAL</a:t>
            </a:r>
            <a:r>
              <a:rPr lang="en-US" sz="2000" dirty="0">
                <a:latin typeface="+mj-lt"/>
              </a:rPr>
              <a:t>	Patient-centered team care, Continuity across settings, </a:t>
            </a:r>
          </a:p>
          <a:p>
            <a:pPr marL="0" indent="0">
              <a:buNone/>
            </a:pPr>
            <a:r>
              <a:rPr lang="en-US" sz="2000" dirty="0">
                <a:latin typeface="+mj-lt"/>
              </a:rPr>
              <a:t>		Consultation to community-based clinicians</a:t>
            </a:r>
          </a:p>
          <a:p>
            <a:pPr marL="0" indent="0">
              <a:buNone/>
            </a:pPr>
            <a:endParaRPr lang="en-US" sz="2000" dirty="0">
              <a:latin typeface="+mj-lt"/>
            </a:endParaRPr>
          </a:p>
          <a:p>
            <a:pPr marL="0" indent="0">
              <a:buNone/>
            </a:pPr>
            <a:r>
              <a:rPr lang="en-US" sz="2000" b="1" dirty="0">
                <a:latin typeface="+mj-lt"/>
              </a:rPr>
              <a:t>EDUCATION          </a:t>
            </a:r>
            <a:r>
              <a:rPr lang="en-US" sz="2000" dirty="0">
                <a:latin typeface="+mj-lt"/>
              </a:rPr>
              <a:t>Cancer and Mental Health Collaborative</a:t>
            </a:r>
            <a:endParaRPr lang="en-US" sz="2000" b="1" dirty="0">
              <a:latin typeface="+mj-lt"/>
            </a:endParaRPr>
          </a:p>
          <a:p>
            <a:pPr marL="0" indent="0">
              <a:buNone/>
            </a:pPr>
            <a:r>
              <a:rPr lang="en-US" sz="2000" b="1" dirty="0">
                <a:latin typeface="+mj-lt"/>
              </a:rPr>
              <a:t>&amp; ADVOCACY</a:t>
            </a:r>
            <a:r>
              <a:rPr lang="en-US" sz="2000" dirty="0">
                <a:latin typeface="+mj-lt"/>
              </a:rPr>
              <a:t>       Bridging the Divide Symposium: April 11</a:t>
            </a:r>
            <a:r>
              <a:rPr lang="en-US" sz="2000" baseline="30000" dirty="0">
                <a:latin typeface="+mj-lt"/>
              </a:rPr>
              <a:t>th</a:t>
            </a:r>
            <a:r>
              <a:rPr lang="en-US" sz="2000" dirty="0">
                <a:latin typeface="+mj-lt"/>
              </a:rPr>
              <a:t> and 12</a:t>
            </a:r>
            <a:r>
              <a:rPr lang="en-US" sz="2000" baseline="30000" dirty="0">
                <a:latin typeface="+mj-lt"/>
              </a:rPr>
              <a:t>th</a:t>
            </a:r>
            <a:r>
              <a:rPr lang="en-US" sz="2000" dirty="0">
                <a:latin typeface="+mj-lt"/>
              </a:rPr>
              <a:t> </a:t>
            </a:r>
          </a:p>
          <a:p>
            <a:pPr marL="0" indent="0">
              <a:buNone/>
            </a:pPr>
            <a:endParaRPr lang="en-US" sz="2000" dirty="0">
              <a:latin typeface="+mj-lt"/>
            </a:endParaRPr>
          </a:p>
          <a:p>
            <a:pPr marL="0" indent="0">
              <a:buNone/>
            </a:pPr>
            <a:r>
              <a:rPr lang="en-US" sz="2000" dirty="0">
                <a:latin typeface="+mj-lt"/>
              </a:rPr>
              <a:t>			@</a:t>
            </a:r>
            <a:r>
              <a:rPr lang="en-US" sz="2000" dirty="0" err="1">
                <a:latin typeface="+mj-lt"/>
              </a:rPr>
              <a:t>endtheinequity</a:t>
            </a:r>
            <a:r>
              <a:rPr lang="en-US" sz="2000" dirty="0">
                <a:latin typeface="+mj-lt"/>
              </a:rPr>
              <a:t>, @</a:t>
            </a:r>
            <a:r>
              <a:rPr lang="en-US" sz="2000" dirty="0" err="1">
                <a:latin typeface="+mj-lt"/>
              </a:rPr>
              <a:t>Kelly_IrwinMD</a:t>
            </a:r>
            <a:endParaRPr lang="en-US" sz="2000" dirty="0">
              <a:latin typeface="+mj-lt"/>
            </a:endParaRPr>
          </a:p>
          <a:p>
            <a:pPr marL="0" indent="0">
              <a:buNone/>
            </a:pPr>
            <a:endParaRPr lang="en-US" sz="2000" dirty="0">
              <a:latin typeface="+mj-lt"/>
            </a:endParaRPr>
          </a:p>
        </p:txBody>
      </p:sp>
    </p:spTree>
    <p:extLst>
      <p:ext uri="{BB962C8B-B14F-4D97-AF65-F5344CB8AC3E}">
        <p14:creationId xmlns:p14="http://schemas.microsoft.com/office/powerpoint/2010/main" val="3926954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AA094-FBD1-43BF-9A06-53F39EE5B85D}"/>
              </a:ext>
            </a:extLst>
          </p:cNvPr>
          <p:cNvSpPr>
            <a:spLocks noGrp="1"/>
          </p:cNvSpPr>
          <p:nvPr>
            <p:ph type="title"/>
          </p:nvPr>
        </p:nvSpPr>
        <p:spPr>
          <a:xfrm>
            <a:off x="779749" y="49763"/>
            <a:ext cx="8229600" cy="681642"/>
          </a:xfrm>
        </p:spPr>
        <p:txBody>
          <a:bodyPr/>
          <a:lstStyle/>
          <a:p>
            <a:r>
              <a:rPr lang="en-US" sz="3600" dirty="0"/>
              <a:t>Cancer and Mental Health Collaborative</a:t>
            </a:r>
          </a:p>
        </p:txBody>
      </p:sp>
      <p:sp>
        <p:nvSpPr>
          <p:cNvPr id="3" name="Content Placeholder 2">
            <a:extLst>
              <a:ext uri="{FF2B5EF4-FFF2-40B4-BE49-F238E27FC236}">
                <a16:creationId xmlns:a16="http://schemas.microsoft.com/office/drawing/2014/main" id="{5D06C010-2F0F-4EA6-9755-565F9D90E7D7}"/>
              </a:ext>
            </a:extLst>
          </p:cNvPr>
          <p:cNvSpPr>
            <a:spLocks noGrp="1"/>
          </p:cNvSpPr>
          <p:nvPr>
            <p:ph idx="1"/>
          </p:nvPr>
        </p:nvSpPr>
        <p:spPr>
          <a:xfrm>
            <a:off x="457200" y="894124"/>
            <a:ext cx="8229600" cy="3958561"/>
          </a:xfrm>
          <a:solidFill>
            <a:srgbClr val="EAEAEA"/>
          </a:solidFill>
        </p:spPr>
        <p:txBody>
          <a:bodyPr/>
          <a:lstStyle/>
          <a:p>
            <a:pPr marL="0" indent="0" algn="ctr">
              <a:buNone/>
            </a:pPr>
            <a:r>
              <a:rPr lang="en-US" sz="2000" b="1" dirty="0">
                <a:latin typeface="+mj-lt"/>
              </a:rPr>
              <a:t>Our Mission</a:t>
            </a:r>
          </a:p>
          <a:p>
            <a:pPr marL="0" indent="0" algn="ctr">
              <a:buNone/>
            </a:pPr>
            <a:endParaRPr lang="en-US" sz="800" dirty="0">
              <a:latin typeface="+mj-lt"/>
            </a:endParaRPr>
          </a:p>
          <a:p>
            <a:pPr marL="0" indent="0">
              <a:buNone/>
            </a:pPr>
            <a:r>
              <a:rPr lang="en-US" sz="1600" dirty="0">
                <a:latin typeface="+mj-lt"/>
              </a:rPr>
              <a:t>People with mental illness are often NOT seen. Being invisible contributes to dying earlier and more frequently from cancer. We need to open our eyes and work together to bridge the divide between cancer and mental health to save lives and decrease suffering.</a:t>
            </a:r>
          </a:p>
          <a:p>
            <a:pPr marL="0" indent="0">
              <a:buNone/>
            </a:pPr>
            <a:endParaRPr lang="en-US" sz="800" dirty="0">
              <a:latin typeface="+mj-lt"/>
            </a:endParaRPr>
          </a:p>
          <a:p>
            <a:pPr marL="0" indent="0">
              <a:buNone/>
            </a:pPr>
            <a:r>
              <a:rPr lang="en-US" sz="1600" dirty="0">
                <a:latin typeface="+mj-lt"/>
              </a:rPr>
              <a:t>We are building a community network that engages diverse voices to promote equity in cancer care and research. We commit to:</a:t>
            </a:r>
          </a:p>
          <a:p>
            <a:pPr lvl="0"/>
            <a:r>
              <a:rPr lang="en-US" sz="1600" dirty="0">
                <a:latin typeface="+mj-lt"/>
              </a:rPr>
              <a:t>Make mental illness visible through education and advocacy </a:t>
            </a:r>
          </a:p>
          <a:p>
            <a:pPr lvl="0"/>
            <a:r>
              <a:rPr lang="en-US" sz="1600" dirty="0">
                <a:latin typeface="+mj-lt"/>
              </a:rPr>
              <a:t>Increase access to timely, high quality, integrated mental health and cancer care</a:t>
            </a:r>
          </a:p>
          <a:p>
            <a:pPr lvl="0"/>
            <a:r>
              <a:rPr lang="en-US" sz="1600" dirty="0">
                <a:latin typeface="+mj-lt"/>
              </a:rPr>
              <a:t>Improve the cancer care experience and health outcomes for individuals with mental illness and their caregivers</a:t>
            </a:r>
          </a:p>
          <a:p>
            <a:pPr lvl="0"/>
            <a:r>
              <a:rPr lang="en-US" sz="1600" dirty="0">
                <a:latin typeface="+mj-lt"/>
              </a:rPr>
              <a:t>Conduct and disseminate research that matters to patients, caregivers, and clinicians</a:t>
            </a:r>
          </a:p>
          <a:p>
            <a:r>
              <a:rPr lang="en-US" sz="1600" dirty="0">
                <a:latin typeface="+mj-lt"/>
              </a:rPr>
              <a:t>Improve our healthcare system through targeted policy change</a:t>
            </a:r>
          </a:p>
        </p:txBody>
      </p:sp>
      <p:pic>
        <p:nvPicPr>
          <p:cNvPr id="4" name="Picture 3">
            <a:extLst>
              <a:ext uri="{FF2B5EF4-FFF2-40B4-BE49-F238E27FC236}">
                <a16:creationId xmlns:a16="http://schemas.microsoft.com/office/drawing/2014/main" id="{CCEF0D1A-F730-42D3-94EE-5218BFA13B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7973" y="5015404"/>
            <a:ext cx="7269920" cy="763712"/>
          </a:xfrm>
          <a:prstGeom prst="rect">
            <a:avLst/>
          </a:prstGeom>
        </p:spPr>
      </p:pic>
    </p:spTree>
    <p:extLst>
      <p:ext uri="{BB962C8B-B14F-4D97-AF65-F5344CB8AC3E}">
        <p14:creationId xmlns:p14="http://schemas.microsoft.com/office/powerpoint/2010/main" val="3789787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9956"/>
            <a:ext cx="8229600" cy="824710"/>
          </a:xfrm>
        </p:spPr>
        <p:txBody>
          <a:bodyPr/>
          <a:lstStyle/>
          <a:p>
            <a:r>
              <a:rPr lang="en-US" dirty="0"/>
              <a:t>	</a:t>
            </a:r>
          </a:p>
        </p:txBody>
      </p:sp>
      <p:sp>
        <p:nvSpPr>
          <p:cNvPr id="4" name="TextBox 3">
            <a:extLst>
              <a:ext uri="{FF2B5EF4-FFF2-40B4-BE49-F238E27FC236}">
                <a16:creationId xmlns:a16="http://schemas.microsoft.com/office/drawing/2014/main" id="{DFA049B4-C644-4727-8022-5B67AD92BDAC}"/>
              </a:ext>
            </a:extLst>
          </p:cNvPr>
          <p:cNvSpPr txBox="1"/>
          <p:nvPr/>
        </p:nvSpPr>
        <p:spPr>
          <a:xfrm>
            <a:off x="1413781" y="4236137"/>
            <a:ext cx="6182360" cy="110799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002060"/>
                </a:solidFill>
                <a:effectLst/>
                <a:uLnTx/>
                <a:uFillTx/>
                <a:latin typeface="Calibri"/>
                <a:ea typeface="+mn-ea"/>
                <a:cs typeface="Arial" charset="0"/>
              </a:rPr>
              <a:t>Scholarships to attend will be available!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1"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To join the collaborative, please email </a:t>
            </a:r>
            <a:r>
              <a:rPr kumimoji="0" lang="en-US" sz="1600" b="0" i="0" u="none" strike="noStrike" kern="1200" cap="none" spc="0" normalizeH="0" baseline="0" noProof="0" dirty="0">
                <a:ln>
                  <a:noFill/>
                </a:ln>
                <a:solidFill>
                  <a:srgbClr val="0070C0"/>
                </a:solidFill>
                <a:effectLst/>
                <a:uLnTx/>
                <a:uFillTx/>
                <a:latin typeface="Calibri"/>
                <a:ea typeface="+mn-ea"/>
                <a:cs typeface="Arial" charset="0"/>
              </a:rPr>
              <a:t>we.bridge.the.divide@gmail.com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Follow us on Twitter </a:t>
            </a:r>
            <a:r>
              <a:rPr kumimoji="0" lang="en-US" sz="1600" b="0" i="0" u="none" strike="noStrike" kern="1200" cap="none" spc="0" normalizeH="0" baseline="0" noProof="0" dirty="0">
                <a:ln>
                  <a:noFill/>
                </a:ln>
                <a:solidFill>
                  <a:srgbClr val="0F6FC6"/>
                </a:solidFill>
                <a:effectLst/>
                <a:uLnTx/>
                <a:uFillTx/>
                <a:latin typeface="Calibri"/>
                <a:ea typeface="+mn-ea"/>
                <a:cs typeface="Arial" charset="0"/>
              </a:rPr>
              <a:t>@</a:t>
            </a:r>
            <a:r>
              <a:rPr kumimoji="0" lang="en-US" sz="1600" b="0" i="0" u="none" strike="noStrike" kern="1200" cap="none" spc="0" normalizeH="0" baseline="0" noProof="0" dirty="0" err="1">
                <a:ln>
                  <a:noFill/>
                </a:ln>
                <a:solidFill>
                  <a:srgbClr val="0F6FC6"/>
                </a:solidFill>
                <a:effectLst/>
                <a:uLnTx/>
                <a:uFillTx/>
                <a:latin typeface="Calibri"/>
                <a:ea typeface="+mn-ea"/>
                <a:cs typeface="Arial" charset="0"/>
              </a:rPr>
              <a:t>EndtheInequity</a:t>
            </a:r>
            <a:r>
              <a:rPr kumimoji="0" lang="en-US" sz="1600" b="0" i="0" u="none" strike="noStrike" kern="1200" cap="none" spc="0" normalizeH="0" baseline="0" noProof="0" dirty="0">
                <a:ln>
                  <a:noFill/>
                </a:ln>
                <a:solidFill>
                  <a:srgbClr val="0F6FC6"/>
                </a:solidFill>
                <a:effectLst/>
                <a:uLnTx/>
                <a:uFillTx/>
                <a:latin typeface="Calibri"/>
                <a:ea typeface="+mn-ea"/>
                <a:cs typeface="Arial" charset="0"/>
              </a:rPr>
              <a:t>  @</a:t>
            </a:r>
            <a:r>
              <a:rPr kumimoji="0" lang="en-US" sz="1600" b="0" i="0" u="none" strike="noStrike" kern="1200" cap="none" spc="0" normalizeH="0" baseline="0" noProof="0" dirty="0" err="1">
                <a:ln>
                  <a:noFill/>
                </a:ln>
                <a:solidFill>
                  <a:srgbClr val="0F6FC6"/>
                </a:solidFill>
                <a:effectLst/>
                <a:uLnTx/>
                <a:uFillTx/>
                <a:latin typeface="Calibri"/>
                <a:ea typeface="+mn-ea"/>
                <a:cs typeface="Arial" charset="0"/>
              </a:rPr>
              <a:t>Kelly_IrwinMD</a:t>
            </a:r>
            <a:r>
              <a:rPr kumimoji="0" lang="en-US" sz="1600" b="0" i="0" u="none" strike="noStrike" kern="1200" cap="none" spc="0" normalizeH="0" baseline="0" noProof="0" dirty="0">
                <a:ln>
                  <a:noFill/>
                </a:ln>
                <a:solidFill>
                  <a:srgbClr val="0F6FC6"/>
                </a:solidFill>
                <a:effectLst/>
                <a:uLnTx/>
                <a:uFillTx/>
                <a:latin typeface="Calibri"/>
                <a:ea typeface="+mn-ea"/>
                <a:cs typeface="Arial" charset="0"/>
              </a:rPr>
              <a:t> </a:t>
            </a:r>
          </a:p>
        </p:txBody>
      </p:sp>
      <p:pic>
        <p:nvPicPr>
          <p:cNvPr id="5" name="Picture 4" descr="cid:92eb4ce4-caeb-4abe-a394-d8958a07c873"/>
          <p:cNvPicPr/>
          <p:nvPr/>
        </p:nvPicPr>
        <p:blipFill>
          <a:blip r:embed="rId2" r:link="rId3">
            <a:extLst>
              <a:ext uri="{28A0092B-C50C-407E-A947-70E740481C1C}">
                <a14:useLocalDpi xmlns:a14="http://schemas.microsoft.com/office/drawing/2010/main"/>
              </a:ext>
            </a:extLst>
          </a:blip>
          <a:srcRect/>
          <a:stretch>
            <a:fillRect/>
          </a:stretch>
        </p:blipFill>
        <p:spPr bwMode="auto">
          <a:xfrm>
            <a:off x="457200" y="1174666"/>
            <a:ext cx="8304877" cy="2790759"/>
          </a:xfrm>
          <a:prstGeom prst="rect">
            <a:avLst/>
          </a:prstGeom>
          <a:noFill/>
          <a:ln>
            <a:noFill/>
          </a:ln>
        </p:spPr>
      </p:pic>
      <p:sp>
        <p:nvSpPr>
          <p:cNvPr id="6" name="Title 1">
            <a:extLst>
              <a:ext uri="{FF2B5EF4-FFF2-40B4-BE49-F238E27FC236}">
                <a16:creationId xmlns:a16="http://schemas.microsoft.com/office/drawing/2014/main" id="{DBA1667D-D293-4E2E-84B4-035C0A276E8E}"/>
              </a:ext>
            </a:extLst>
          </p:cNvPr>
          <p:cNvSpPr txBox="1">
            <a:spLocks/>
          </p:cNvSpPr>
          <p:nvPr/>
        </p:nvSpPr>
        <p:spPr bwMode="auto">
          <a:xfrm>
            <a:off x="324258" y="125409"/>
            <a:ext cx="8229600" cy="681642"/>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4617B"/>
                </a:solidFill>
                <a:effectLst/>
                <a:uLnTx/>
                <a:uFillTx/>
                <a:latin typeface="Calibri"/>
                <a:ea typeface="+mj-ea"/>
                <a:cs typeface="+mj-cs"/>
              </a:rPr>
              <a:t>Join us!</a:t>
            </a:r>
          </a:p>
        </p:txBody>
      </p:sp>
    </p:spTree>
    <p:extLst>
      <p:ext uri="{BB962C8B-B14F-4D97-AF65-F5344CB8AC3E}">
        <p14:creationId xmlns:p14="http://schemas.microsoft.com/office/powerpoint/2010/main" val="907854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3">
            <a:extLst>
              <a:ext uri="{FF2B5EF4-FFF2-40B4-BE49-F238E27FC236}">
                <a16:creationId xmlns:a16="http://schemas.microsoft.com/office/drawing/2014/main" id="{59121A14-2015-49C8-BF38-6FB152D09FB3}"/>
              </a:ext>
            </a:extLst>
          </p:cNvPr>
          <p:cNvSpPr>
            <a:spLocks noGrp="1"/>
          </p:cNvSpPr>
          <p:nvPr>
            <p:ph type="title" idx="4294967295"/>
          </p:nvPr>
        </p:nvSpPr>
        <p:spPr>
          <a:xfrm>
            <a:off x="461963" y="652129"/>
            <a:ext cx="8255000" cy="1130300"/>
          </a:xfrm>
          <a:prstGeom prst="rect">
            <a:avLst/>
          </a:prstGeom>
        </p:spPr>
        <p:txBody>
          <a:bodyPr/>
          <a:lstStyle/>
          <a:p>
            <a:pPr algn="ctr"/>
            <a:r>
              <a:rPr lang="en-US" altLang="en-US" sz="2800" dirty="0">
                <a:latin typeface="Calibri" panose="020F0502020204030204" pitchFamily="34" charset="0"/>
                <a:cs typeface="Calibri" panose="020F0502020204030204" pitchFamily="34" charset="0"/>
              </a:rPr>
              <a:t>Housekeeping</a:t>
            </a:r>
            <a:endParaRPr lang="en-US" altLang="en-US" dirty="0">
              <a:latin typeface="Calibri" panose="020F0502020204030204" pitchFamily="34" charset="0"/>
              <a:cs typeface="Calibri" panose="020F0502020204030204" pitchFamily="34" charset="0"/>
            </a:endParaRPr>
          </a:p>
        </p:txBody>
      </p:sp>
      <p:grpSp>
        <p:nvGrpSpPr>
          <p:cNvPr id="71683" name="Group 22">
            <a:extLst>
              <a:ext uri="{FF2B5EF4-FFF2-40B4-BE49-F238E27FC236}">
                <a16:creationId xmlns:a16="http://schemas.microsoft.com/office/drawing/2014/main" id="{89AC84B0-B0AC-421C-A0D4-AE85EB7CC41B}"/>
              </a:ext>
            </a:extLst>
          </p:cNvPr>
          <p:cNvGrpSpPr>
            <a:grpSpLocks/>
          </p:cNvGrpSpPr>
          <p:nvPr/>
        </p:nvGrpSpPr>
        <p:grpSpPr bwMode="auto">
          <a:xfrm>
            <a:off x="158750" y="1636713"/>
            <a:ext cx="2103438" cy="1143000"/>
            <a:chOff x="304800" y="4038600"/>
            <a:chExt cx="2362200" cy="1143000"/>
          </a:xfrm>
        </p:grpSpPr>
        <p:sp>
          <p:nvSpPr>
            <p:cNvPr id="6" name="Right Arrow Callout 5">
              <a:extLst>
                <a:ext uri="{FF2B5EF4-FFF2-40B4-BE49-F238E27FC236}">
                  <a16:creationId xmlns:a16="http://schemas.microsoft.com/office/drawing/2014/main" id="{62562710-BE81-4B51-BEDB-E52BD64DB8FC}"/>
                </a:ext>
              </a:extLst>
            </p:cNvPr>
            <p:cNvSpPr/>
            <p:nvPr/>
          </p:nvSpPr>
          <p:spPr>
            <a:xfrm>
              <a:off x="304800" y="4038600"/>
              <a:ext cx="2362200" cy="1143000"/>
            </a:xfrm>
            <a:prstGeom prst="rightArrowCallout">
              <a:avLst>
                <a:gd name="adj1" fmla="val 27462"/>
                <a:gd name="adj2" fmla="val 29923"/>
                <a:gd name="adj3" fmla="val 47154"/>
                <a:gd name="adj4" fmla="val 64977"/>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1690" name="TextBox 15">
              <a:extLst>
                <a:ext uri="{FF2B5EF4-FFF2-40B4-BE49-F238E27FC236}">
                  <a16:creationId xmlns:a16="http://schemas.microsoft.com/office/drawing/2014/main" id="{E96583B9-A27F-4261-80CC-94873F36D139}"/>
                </a:ext>
              </a:extLst>
            </p:cNvPr>
            <p:cNvSpPr txBox="1">
              <a:spLocks noChangeArrowheads="1"/>
            </p:cNvSpPr>
            <p:nvPr/>
          </p:nvSpPr>
          <p:spPr bwMode="auto">
            <a:xfrm>
              <a:off x="304800" y="4191000"/>
              <a:ext cx="160019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854A2"/>
                </a:buClr>
                <a:buSzPct val="100000"/>
                <a:buBlip>
                  <a:blip r:embed="rId3"/>
                </a:buBlip>
                <a:defRPr sz="24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0854A2"/>
                </a:buClr>
                <a:buFont typeface="Lucida Grande" charset="0"/>
                <a:buChar char="&gt;"/>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0854A2"/>
                </a:buClr>
                <a:buFont typeface="Lucida Grande"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0854A2"/>
                </a:buClr>
                <a:buFont typeface="Courier New" panose="02070309020205020404" pitchFamily="49" charset="0"/>
                <a:buChar char="o"/>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085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Clr>
                  <a:srgbClr val="085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Clr>
                  <a:srgbClr val="085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Clr>
                  <a:srgbClr val="085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Clr>
                  <a:srgbClr val="085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t>Please do the following </a:t>
              </a:r>
              <a:r>
                <a:rPr kumimoji="0" lang="en-US" altLang="en-US" sz="1800" b="1"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t>two</a:t>
              </a:r>
              <a:r>
                <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t> steps.</a:t>
              </a:r>
            </a:p>
          </p:txBody>
        </p:sp>
      </p:grpSp>
      <p:sp>
        <p:nvSpPr>
          <p:cNvPr id="71684" name="TextBox 7">
            <a:extLst>
              <a:ext uri="{FF2B5EF4-FFF2-40B4-BE49-F238E27FC236}">
                <a16:creationId xmlns:a16="http://schemas.microsoft.com/office/drawing/2014/main" id="{964523D3-73E4-4BD5-8E46-FD827C8B9073}"/>
              </a:ext>
            </a:extLst>
          </p:cNvPr>
          <p:cNvSpPr txBox="1">
            <a:spLocks noChangeArrowheads="1"/>
          </p:cNvSpPr>
          <p:nvPr/>
        </p:nvSpPr>
        <p:spPr bwMode="auto">
          <a:xfrm>
            <a:off x="2074863" y="1477963"/>
            <a:ext cx="2514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854A2"/>
              </a:buClr>
              <a:buSzPct val="100000"/>
              <a:buBlip>
                <a:blip r:embed="rId3"/>
              </a:buBlip>
              <a:defRPr sz="24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0854A2"/>
              </a:buClr>
              <a:buFont typeface="Lucida Grande" charset="0"/>
              <a:buChar char="&gt;"/>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0854A2"/>
              </a:buClr>
              <a:buFont typeface="Lucida Grande"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0854A2"/>
              </a:buClr>
              <a:buFont typeface="Courier New" panose="02070309020205020404" pitchFamily="49" charset="0"/>
              <a:buChar char="o"/>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085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Clr>
                <a:srgbClr val="085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Clr>
                <a:srgbClr val="085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Clr>
                <a:srgbClr val="085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Clr>
                <a:srgbClr val="085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t>1. Turn </a:t>
            </a:r>
            <a:r>
              <a:rPr kumimoji="0" lang="en-US" altLang="en-US" sz="2000" b="1"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t>off</a:t>
            </a:r>
            <a:r>
              <a:rPr kumimoji="0" lang="en-US" altLang="en-US" sz="20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t> or </a:t>
            </a:r>
            <a:r>
              <a:rPr kumimoji="0" lang="en-US" altLang="en-US" sz="2000" b="1"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t>mute</a:t>
            </a:r>
            <a:r>
              <a:rPr kumimoji="0" lang="en-US" altLang="en-US" sz="20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t> your</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t>computer speakers.</a:t>
            </a:r>
          </a:p>
        </p:txBody>
      </p:sp>
      <p:sp>
        <p:nvSpPr>
          <p:cNvPr id="71685" name="TextBox 8">
            <a:extLst>
              <a:ext uri="{FF2B5EF4-FFF2-40B4-BE49-F238E27FC236}">
                <a16:creationId xmlns:a16="http://schemas.microsoft.com/office/drawing/2014/main" id="{C622E51B-E13D-448F-A809-AF55E7B30EEC}"/>
              </a:ext>
            </a:extLst>
          </p:cNvPr>
          <p:cNvSpPr txBox="1">
            <a:spLocks noChangeArrowheads="1"/>
          </p:cNvSpPr>
          <p:nvPr/>
        </p:nvSpPr>
        <p:spPr bwMode="auto">
          <a:xfrm>
            <a:off x="4402138" y="1487488"/>
            <a:ext cx="4741862"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854A2"/>
              </a:buClr>
              <a:buSzPct val="100000"/>
              <a:buBlip>
                <a:blip r:embed="rId3"/>
              </a:buBlip>
              <a:defRPr sz="24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0854A2"/>
              </a:buClr>
              <a:buFont typeface="Lucida Grande" charset="0"/>
              <a:buChar char="&gt;"/>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0854A2"/>
              </a:buClr>
              <a:buFont typeface="Lucida Grande"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0854A2"/>
              </a:buClr>
              <a:buFont typeface="Courier New" panose="02070309020205020404" pitchFamily="49" charset="0"/>
              <a:buChar char="o"/>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085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Clr>
                <a:srgbClr val="085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Clr>
                <a:srgbClr val="085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Clr>
                <a:srgbClr val="085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Clr>
                <a:srgbClr val="085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2. </a:t>
            </a:r>
            <a:r>
              <a:rPr kumimoji="0" lang="en-US" altLang="en-US" sz="1800" b="1" i="0" u="none" strike="noStrike" kern="1200" cap="none" spc="0" normalizeH="0" baseline="0" noProof="0" dirty="0" err="1">
                <a:ln>
                  <a:noFill/>
                </a:ln>
                <a:solidFill>
                  <a:prstClr val="black"/>
                </a:solidFill>
                <a:effectLst/>
                <a:uLnTx/>
                <a:uFillTx/>
                <a:latin typeface="Calibri" panose="020F0502020204030204" pitchFamily="34" charset="0"/>
                <a:ea typeface="MS PGothic" panose="020B0600070205080204" pitchFamily="34" charset="-128"/>
                <a:cs typeface="+mn-cs"/>
              </a:rPr>
              <a:t>GoToWebinar</a:t>
            </a:r>
            <a:r>
              <a:rPr kumimoji="0" lang="en-US" altLang="en-US" sz="18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 INSTRUCTIONS:</a:t>
            </a: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a:p>
            <a:pPr lvl="0">
              <a:spcBef>
                <a:spcPct val="0"/>
              </a:spcBef>
              <a:buClrTx/>
              <a:buSzTx/>
              <a:buNone/>
            </a:pPr>
            <a:r>
              <a:rPr kumimoji="0" lang="en-US" altLang="en-US" sz="18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Join the webinar:</a:t>
            </a:r>
            <a:r>
              <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 </a:t>
            </a:r>
            <a:r>
              <a:rPr lang="en-US" sz="1800" dirty="0">
                <a:hlinkClick r:id="rId4"/>
              </a:rPr>
              <a:t>https://attendee.gotowebinar.com/register/6542986278252584963</a:t>
            </a:r>
            <a:endParaRPr lang="en-US" sz="1800" dirty="0"/>
          </a:p>
          <a:p>
            <a:pPr lvl="0">
              <a:spcBef>
                <a:spcPct val="0"/>
              </a:spcBef>
              <a:buClrTx/>
              <a:buSzTx/>
              <a:buNone/>
            </a:pPr>
            <a:r>
              <a:rPr kumimoji="0" lang="en-US" altLang="en-US" sz="18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Call in using your telephone: </a:t>
            </a:r>
            <a:r>
              <a:rPr lang="en-US" sz="1800" dirty="0"/>
              <a:t>+1 (415) 655-0060 </a:t>
            </a:r>
            <a:r>
              <a:rPr kumimoji="0" lang="en-US" altLang="en-US" sz="1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 </a:t>
            </a:r>
          </a:p>
          <a:p>
            <a:pPr lvl="0">
              <a:spcBef>
                <a:spcPct val="0"/>
              </a:spcBef>
              <a:buClrTx/>
              <a:buSzTx/>
              <a:buNone/>
            </a:pPr>
            <a:r>
              <a:rPr kumimoji="0" lang="en-US" altLang="en-US" sz="18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Access Code:</a:t>
            </a:r>
            <a:r>
              <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 </a:t>
            </a:r>
            <a:r>
              <a:rPr lang="en-US" sz="2000" dirty="0"/>
              <a:t>477-365-819</a:t>
            </a:r>
          </a:p>
          <a:p>
            <a:pPr lvl="0">
              <a:spcBef>
                <a:spcPct val="0"/>
              </a:spcBef>
              <a:buClrTx/>
              <a:buSzTx/>
              <a:buNone/>
            </a:pPr>
            <a:r>
              <a:rPr kumimoji="0" lang="en-US" altLang="en-US" sz="18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Audio PIN:</a:t>
            </a:r>
            <a:r>
              <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 Shown after joining the meeting</a:t>
            </a:r>
          </a:p>
        </p:txBody>
      </p:sp>
      <p:pic>
        <p:nvPicPr>
          <p:cNvPr id="71686" name="Picture 2">
            <a:extLst>
              <a:ext uri="{FF2B5EF4-FFF2-40B4-BE49-F238E27FC236}">
                <a16:creationId xmlns:a16="http://schemas.microsoft.com/office/drawing/2014/main" id="{07AAD429-A969-4AE9-9335-6F63039A477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30663" y="4740275"/>
            <a:ext cx="3722687" cy="224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a:extLst>
              <a:ext uri="{FF2B5EF4-FFF2-40B4-BE49-F238E27FC236}">
                <a16:creationId xmlns:a16="http://schemas.microsoft.com/office/drawing/2014/main" id="{6C09E3C7-E9FD-4868-8AAB-42B012CF84E2}"/>
              </a:ext>
            </a:extLst>
          </p:cNvPr>
          <p:cNvGrpSpPr/>
          <p:nvPr/>
        </p:nvGrpSpPr>
        <p:grpSpPr>
          <a:xfrm>
            <a:off x="402977" y="2947048"/>
            <a:ext cx="2788276" cy="3364993"/>
            <a:chOff x="381001" y="1371600"/>
            <a:chExt cx="3574715" cy="4411662"/>
          </a:xfrm>
          <a:effectLst>
            <a:outerShdw blurRad="50800" dist="38100" dir="2700000" algn="tl" rotWithShape="0">
              <a:prstClr val="black">
                <a:alpha val="40000"/>
              </a:prstClr>
            </a:outerShdw>
          </a:effectLst>
        </p:grpSpPr>
        <p:pic>
          <p:nvPicPr>
            <p:cNvPr id="11" name="Picture 3" descr="H:\AA - current projects\Recent Screen Shots\G2W\G2W 5.0\attendee\gt muted_hands.png">
              <a:extLst>
                <a:ext uri="{FF2B5EF4-FFF2-40B4-BE49-F238E27FC236}">
                  <a16:creationId xmlns:a16="http://schemas.microsoft.com/office/drawing/2014/main" id="{84184C02-DCB4-4AA5-AF4C-0ABEB02BCCB8}"/>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81001" y="1600200"/>
              <a:ext cx="433402" cy="1983142"/>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12" name="Picture 2" descr="H:\AA - current projects\Recent Screen Shots\G2W\G2W 5.0\attendee\panel audio_ questions.png">
              <a:extLst>
                <a:ext uri="{FF2B5EF4-FFF2-40B4-BE49-F238E27FC236}">
                  <a16:creationId xmlns:a16="http://schemas.microsoft.com/office/drawing/2014/main" id="{2D6CCA78-3F43-4B5B-8231-B749302D77F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67555" y="1371600"/>
              <a:ext cx="3188161" cy="4411662"/>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13" name="Rounded Rectangle 12">
              <a:extLst>
                <a:ext uri="{FF2B5EF4-FFF2-40B4-BE49-F238E27FC236}">
                  <a16:creationId xmlns:a16="http://schemas.microsoft.com/office/drawing/2014/main" id="{D2AB2704-0C45-4D4A-B2DB-7537EE13C8FF}"/>
                </a:ext>
              </a:extLst>
            </p:cNvPr>
            <p:cNvSpPr/>
            <p:nvPr/>
          </p:nvSpPr>
          <p:spPr>
            <a:xfrm>
              <a:off x="814403" y="2938333"/>
              <a:ext cx="3071797" cy="2090867"/>
            </a:xfrm>
            <a:prstGeom prst="roundRect">
              <a:avLst>
                <a:gd name="adj" fmla="val 4230"/>
              </a:avLst>
            </a:prstGeom>
            <a:noFill/>
            <a:ln w="571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Oval 13">
              <a:extLst>
                <a:ext uri="{FF2B5EF4-FFF2-40B4-BE49-F238E27FC236}">
                  <a16:creationId xmlns:a16="http://schemas.microsoft.com/office/drawing/2014/main" id="{26F1581C-355F-4DCE-A7BE-FD9F0B0F6D97}"/>
                </a:ext>
              </a:extLst>
            </p:cNvPr>
            <p:cNvSpPr/>
            <p:nvPr/>
          </p:nvSpPr>
          <p:spPr>
            <a:xfrm>
              <a:off x="381001" y="2961875"/>
              <a:ext cx="421691" cy="415635"/>
            </a:xfrm>
            <a:prstGeom prst="ellipse">
              <a:avLst/>
            </a:prstGeom>
            <a:noFill/>
            <a:ln w="571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 name="TextBox 1">
            <a:extLst>
              <a:ext uri="{FF2B5EF4-FFF2-40B4-BE49-F238E27FC236}">
                <a16:creationId xmlns:a16="http://schemas.microsoft.com/office/drawing/2014/main" id="{D0948749-5C1A-4F9F-8BD8-9FB18506ED01}"/>
              </a:ext>
            </a:extLst>
          </p:cNvPr>
          <p:cNvSpPr txBox="1"/>
          <p:nvPr/>
        </p:nvSpPr>
        <p:spPr>
          <a:xfrm>
            <a:off x="3546475" y="3790950"/>
            <a:ext cx="5475288" cy="646113"/>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n-ea"/>
                <a:cs typeface="+mn-cs"/>
              </a:rPr>
              <a:t>Please be sure to enter your unique audio pin so that we can unmute you!</a:t>
            </a:r>
          </a:p>
        </p:txBody>
      </p:sp>
    </p:spTree>
    <p:extLst>
      <p:ext uri="{BB962C8B-B14F-4D97-AF65-F5344CB8AC3E}">
        <p14:creationId xmlns:p14="http://schemas.microsoft.com/office/powerpoint/2010/main" val="732048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476250"/>
            <a:ext cx="8305800" cy="895350"/>
          </a:xfrm>
        </p:spPr>
        <p:txBody>
          <a:bodyPr anchor="t"/>
          <a:lstStyle/>
          <a:p>
            <a:r>
              <a:rPr lang="en-US" sz="4000" dirty="0"/>
              <a:t>Thank you</a:t>
            </a:r>
          </a:p>
        </p:txBody>
      </p:sp>
      <p:sp>
        <p:nvSpPr>
          <p:cNvPr id="3" name="Content Placeholder 2"/>
          <p:cNvSpPr>
            <a:spLocks noGrp="1"/>
          </p:cNvSpPr>
          <p:nvPr>
            <p:ph idx="1"/>
          </p:nvPr>
        </p:nvSpPr>
        <p:spPr>
          <a:xfrm>
            <a:off x="419100" y="1287463"/>
            <a:ext cx="8229600" cy="4389437"/>
          </a:xfrm>
        </p:spPr>
        <p:txBody>
          <a:bodyPr/>
          <a:lstStyle/>
          <a:p>
            <a:r>
              <a:rPr lang="en-US" sz="1600" dirty="0">
                <a:latin typeface="+mj-lt"/>
              </a:rPr>
              <a:t>The patients, families, caregivers, and clinicians </a:t>
            </a:r>
          </a:p>
          <a:p>
            <a:r>
              <a:rPr lang="en-US" sz="1600" dirty="0">
                <a:latin typeface="+mj-lt"/>
              </a:rPr>
              <a:t>Our clinical and research team: Amy </a:t>
            </a:r>
            <a:r>
              <a:rPr lang="en-US" sz="1600" dirty="0" err="1">
                <a:latin typeface="+mj-lt"/>
              </a:rPr>
              <a:t>Corveleyn</a:t>
            </a:r>
            <a:r>
              <a:rPr lang="en-US" sz="1600" dirty="0">
                <a:latin typeface="+mj-lt"/>
              </a:rPr>
              <a:t>, Cat Callaway, Lauren Fields</a:t>
            </a:r>
          </a:p>
          <a:p>
            <a:r>
              <a:rPr lang="en-US" sz="1600" dirty="0">
                <a:latin typeface="+mj-lt"/>
              </a:rPr>
              <a:t>My mentors: William </a:t>
            </a:r>
            <a:r>
              <a:rPr lang="en-US" sz="1600" dirty="0" err="1">
                <a:latin typeface="+mj-lt"/>
              </a:rPr>
              <a:t>Pirl</a:t>
            </a:r>
            <a:r>
              <a:rPr lang="en-US" sz="1600" dirty="0">
                <a:latin typeface="+mj-lt"/>
              </a:rPr>
              <a:t>, Elyse Park, Joseph Greer, David Ryan, Oliver </a:t>
            </a:r>
            <a:r>
              <a:rPr lang="en-US" sz="1600" dirty="0" err="1">
                <a:latin typeface="+mj-lt"/>
              </a:rPr>
              <a:t>Freudenreich</a:t>
            </a:r>
            <a:r>
              <a:rPr lang="en-US" sz="1600" dirty="0">
                <a:latin typeface="+mj-lt"/>
              </a:rPr>
              <a:t>, Donna Greenberg, Andrew Nierenberg</a:t>
            </a:r>
          </a:p>
          <a:p>
            <a:r>
              <a:rPr lang="en-US" sz="1600" dirty="0">
                <a:latin typeface="+mj-lt"/>
              </a:rPr>
              <a:t>The MGH Cancer Outcomes Research Program</a:t>
            </a:r>
          </a:p>
          <a:p>
            <a:r>
              <a:rPr lang="en-US" sz="1600" dirty="0">
                <a:latin typeface="+mj-lt"/>
              </a:rPr>
              <a:t>Generous supporters </a:t>
            </a:r>
          </a:p>
          <a:p>
            <a:pPr lvl="1"/>
            <a:r>
              <a:rPr lang="en-US" sz="1600" dirty="0">
                <a:latin typeface="+mj-lt"/>
              </a:rPr>
              <a:t>The Massachusetts Department of Mental Health</a:t>
            </a:r>
          </a:p>
          <a:p>
            <a:pPr lvl="1"/>
            <a:r>
              <a:rPr lang="en-US" sz="1600" dirty="0">
                <a:latin typeface="+mj-lt"/>
              </a:rPr>
              <a:t>Harvard Risk Management Foundation (CRICO)</a:t>
            </a:r>
          </a:p>
          <a:p>
            <a:pPr lvl="1"/>
            <a:r>
              <a:rPr lang="en-US" sz="1600" dirty="0">
                <a:latin typeface="+mj-lt"/>
              </a:rPr>
              <a:t>Program in Cancer Outcomes Research Training</a:t>
            </a:r>
          </a:p>
          <a:p>
            <a:pPr lvl="1"/>
            <a:r>
              <a:rPr lang="en-US" sz="1600" dirty="0">
                <a:latin typeface="+mj-lt"/>
              </a:rPr>
              <a:t>MGH Cancer Center</a:t>
            </a:r>
          </a:p>
          <a:p>
            <a:pPr lvl="1"/>
            <a:r>
              <a:rPr lang="en-US" sz="1600" dirty="0">
                <a:latin typeface="+mj-lt"/>
              </a:rPr>
              <a:t>Dana-Farber Harvard Cancer Center</a:t>
            </a:r>
          </a:p>
          <a:p>
            <a:pPr lvl="1"/>
            <a:r>
              <a:rPr lang="en-US" sz="1600" dirty="0">
                <a:latin typeface="+mj-lt"/>
              </a:rPr>
              <a:t>MGH Psychiatry and Leadership Council </a:t>
            </a:r>
          </a:p>
          <a:p>
            <a:pPr lvl="1"/>
            <a:r>
              <a:rPr lang="en-US" sz="1600" dirty="0">
                <a:latin typeface="+mj-lt"/>
              </a:rPr>
              <a:t>American Cancer Society</a:t>
            </a:r>
          </a:p>
          <a:p>
            <a:pPr lvl="1"/>
            <a:r>
              <a:rPr lang="en-US" sz="1600" dirty="0">
                <a:latin typeface="+mj-lt"/>
              </a:rPr>
              <a:t>Joan and Henry Archibald, </a:t>
            </a:r>
            <a:r>
              <a:rPr lang="en-US" sz="1600">
                <a:latin typeface="+mj-lt"/>
              </a:rPr>
              <a:t>Joe Malouf</a:t>
            </a:r>
          </a:p>
          <a:p>
            <a:pPr lvl="1"/>
            <a:r>
              <a:rPr lang="en-US" sz="1600">
                <a:latin typeface="+mj-lt"/>
              </a:rPr>
              <a:t>Patient-Centered Outcomes Research Insitutute Engagement Awards</a:t>
            </a:r>
            <a:endParaRPr lang="en-US" sz="1600" dirty="0">
              <a:latin typeface="+mj-lt"/>
            </a:endParaRPr>
          </a:p>
        </p:txBody>
      </p:sp>
    </p:spTree>
    <p:extLst>
      <p:ext uri="{BB962C8B-B14F-4D97-AF65-F5344CB8AC3E}">
        <p14:creationId xmlns:p14="http://schemas.microsoft.com/office/powerpoint/2010/main" val="3985010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7D1544B-A215-0E49-980B-58A99EFB355D}" type="slidenum">
              <a:rPr lang="en-US" altLang="x-none" smtClean="0"/>
              <a:pPr>
                <a:defRPr/>
              </a:pPr>
              <a:t>30</a:t>
            </a:fld>
            <a:endParaRPr lang="en-US" altLang="x-none" dirty="0"/>
          </a:p>
        </p:txBody>
      </p:sp>
      <p:sp>
        <p:nvSpPr>
          <p:cNvPr id="2" name="TextBox 1">
            <a:extLst>
              <a:ext uri="{FF2B5EF4-FFF2-40B4-BE49-F238E27FC236}">
                <a16:creationId xmlns:a16="http://schemas.microsoft.com/office/drawing/2014/main" id="{EED1C43E-8ECB-4A9F-AAE3-050A43D7B159}"/>
              </a:ext>
            </a:extLst>
          </p:cNvPr>
          <p:cNvSpPr txBox="1"/>
          <p:nvPr/>
        </p:nvSpPr>
        <p:spPr>
          <a:xfrm>
            <a:off x="3746131" y="722671"/>
            <a:ext cx="1414170" cy="830997"/>
          </a:xfrm>
          <a:prstGeom prst="rect">
            <a:avLst/>
          </a:prstGeom>
          <a:noFill/>
        </p:spPr>
        <p:txBody>
          <a:bodyPr wrap="none" rtlCol="0">
            <a:spAutoFit/>
          </a:bodyPr>
          <a:lstStyle/>
          <a:p>
            <a:r>
              <a:rPr lang="en-US" sz="4800" b="1" dirty="0"/>
              <a:t>Q&amp;A</a:t>
            </a:r>
          </a:p>
        </p:txBody>
      </p:sp>
      <p:sp>
        <p:nvSpPr>
          <p:cNvPr id="5" name="TextBox 4">
            <a:extLst>
              <a:ext uri="{FF2B5EF4-FFF2-40B4-BE49-F238E27FC236}">
                <a16:creationId xmlns:a16="http://schemas.microsoft.com/office/drawing/2014/main" id="{186788E0-813F-4ACF-8F9A-4E1C23020589}"/>
              </a:ext>
            </a:extLst>
          </p:cNvPr>
          <p:cNvSpPr txBox="1"/>
          <p:nvPr/>
        </p:nvSpPr>
        <p:spPr>
          <a:xfrm>
            <a:off x="824306" y="1621699"/>
            <a:ext cx="7257821" cy="369332"/>
          </a:xfrm>
          <a:prstGeom prst="rect">
            <a:avLst/>
          </a:prstGeom>
          <a:noFill/>
        </p:spPr>
        <p:txBody>
          <a:bodyPr wrap="none" rtlCol="0">
            <a:spAutoFit/>
          </a:bodyPr>
          <a:lstStyle/>
          <a:p>
            <a:r>
              <a:rPr lang="en-US" dirty="0"/>
              <a:t>Have a question for one of our presenters?  You can ask in one of two ways:</a:t>
            </a:r>
          </a:p>
        </p:txBody>
      </p:sp>
      <p:cxnSp>
        <p:nvCxnSpPr>
          <p:cNvPr id="8" name="Straight Connector 7">
            <a:extLst>
              <a:ext uri="{FF2B5EF4-FFF2-40B4-BE49-F238E27FC236}">
                <a16:creationId xmlns:a16="http://schemas.microsoft.com/office/drawing/2014/main" id="{9873D04D-C100-4A85-AD46-CB9DF4CC5729}"/>
              </a:ext>
            </a:extLst>
          </p:cNvPr>
          <p:cNvCxnSpPr>
            <a:cxnSpLocks/>
          </p:cNvCxnSpPr>
          <p:nvPr/>
        </p:nvCxnSpPr>
        <p:spPr>
          <a:xfrm>
            <a:off x="4572000" y="2398832"/>
            <a:ext cx="0" cy="3952568"/>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8EB9CEEC-362F-4712-9D4F-C1864737EFE1}"/>
              </a:ext>
            </a:extLst>
          </p:cNvPr>
          <p:cNvSpPr txBox="1"/>
          <p:nvPr/>
        </p:nvSpPr>
        <p:spPr>
          <a:xfrm>
            <a:off x="579781" y="2413337"/>
            <a:ext cx="2701074" cy="1200329"/>
          </a:xfrm>
          <a:prstGeom prst="rect">
            <a:avLst/>
          </a:prstGeom>
          <a:noFill/>
        </p:spPr>
        <p:txBody>
          <a:bodyPr wrap="square" rtlCol="0">
            <a:spAutoFit/>
          </a:bodyPr>
          <a:lstStyle/>
          <a:p>
            <a:r>
              <a:rPr lang="en-US" dirty="0"/>
              <a:t>Type your question into the Questions dialogue box on the right side of your screen.</a:t>
            </a:r>
          </a:p>
        </p:txBody>
      </p:sp>
      <p:grpSp>
        <p:nvGrpSpPr>
          <p:cNvPr id="16" name="Group 15">
            <a:extLst>
              <a:ext uri="{FF2B5EF4-FFF2-40B4-BE49-F238E27FC236}">
                <a16:creationId xmlns:a16="http://schemas.microsoft.com/office/drawing/2014/main" id="{AA2AC18F-F6BD-4CAD-942A-66D3EF0815E9}"/>
              </a:ext>
            </a:extLst>
          </p:cNvPr>
          <p:cNvGrpSpPr/>
          <p:nvPr/>
        </p:nvGrpSpPr>
        <p:grpSpPr>
          <a:xfrm>
            <a:off x="360372" y="3867434"/>
            <a:ext cx="2621572" cy="2737734"/>
            <a:chOff x="381001" y="1371600"/>
            <a:chExt cx="3574715" cy="4411662"/>
          </a:xfrm>
          <a:effectLst>
            <a:outerShdw blurRad="50800" dist="38100" dir="2700000" algn="tl" rotWithShape="0">
              <a:prstClr val="black">
                <a:alpha val="40000"/>
              </a:prstClr>
            </a:outerShdw>
          </a:effectLst>
        </p:grpSpPr>
        <p:pic>
          <p:nvPicPr>
            <p:cNvPr id="17" name="Picture 3" descr="H:\AA - current projects\Recent Screen Shots\G2W\G2W 5.0\attendee\gt muted_hands.png">
              <a:extLst>
                <a:ext uri="{FF2B5EF4-FFF2-40B4-BE49-F238E27FC236}">
                  <a16:creationId xmlns:a16="http://schemas.microsoft.com/office/drawing/2014/main" id="{9BA34BB4-D8ED-4579-A707-7BBB6666F82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1" y="1600200"/>
              <a:ext cx="433402" cy="1983142"/>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18" name="Picture 2" descr="H:\AA - current projects\Recent Screen Shots\G2W\G2W 5.0\attendee\panel audio_ questions.png">
              <a:extLst>
                <a:ext uri="{FF2B5EF4-FFF2-40B4-BE49-F238E27FC236}">
                  <a16:creationId xmlns:a16="http://schemas.microsoft.com/office/drawing/2014/main" id="{967EB60A-2968-4237-9EE0-2F365D11849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7555" y="1371600"/>
              <a:ext cx="3188161" cy="4411662"/>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19" name="Rounded Rectangle 12">
              <a:extLst>
                <a:ext uri="{FF2B5EF4-FFF2-40B4-BE49-F238E27FC236}">
                  <a16:creationId xmlns:a16="http://schemas.microsoft.com/office/drawing/2014/main" id="{7249FF6E-9EDD-4DCC-8A3C-524525CB6987}"/>
                </a:ext>
              </a:extLst>
            </p:cNvPr>
            <p:cNvSpPr/>
            <p:nvPr/>
          </p:nvSpPr>
          <p:spPr>
            <a:xfrm>
              <a:off x="814403" y="2938333"/>
              <a:ext cx="3071797" cy="2090867"/>
            </a:xfrm>
            <a:prstGeom prst="roundRect">
              <a:avLst>
                <a:gd name="adj" fmla="val 4230"/>
              </a:avLst>
            </a:prstGeom>
            <a:noFill/>
            <a:ln w="571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Oval 19">
              <a:extLst>
                <a:ext uri="{FF2B5EF4-FFF2-40B4-BE49-F238E27FC236}">
                  <a16:creationId xmlns:a16="http://schemas.microsoft.com/office/drawing/2014/main" id="{73601144-7408-4A7B-B29E-9974BF5F2926}"/>
                </a:ext>
              </a:extLst>
            </p:cNvPr>
            <p:cNvSpPr/>
            <p:nvPr/>
          </p:nvSpPr>
          <p:spPr>
            <a:xfrm>
              <a:off x="381001" y="2961875"/>
              <a:ext cx="421691" cy="415635"/>
            </a:xfrm>
            <a:prstGeom prst="ellipse">
              <a:avLst/>
            </a:prstGeom>
            <a:noFill/>
            <a:ln w="571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1" name="Arrow: Down 20">
            <a:extLst>
              <a:ext uri="{FF2B5EF4-FFF2-40B4-BE49-F238E27FC236}">
                <a16:creationId xmlns:a16="http://schemas.microsoft.com/office/drawing/2014/main" id="{7C1FB883-3212-457C-82CD-2063B3F4F1DC}"/>
              </a:ext>
            </a:extLst>
          </p:cNvPr>
          <p:cNvSpPr/>
          <p:nvPr/>
        </p:nvSpPr>
        <p:spPr>
          <a:xfrm rot="5400000">
            <a:off x="3349257" y="4901260"/>
            <a:ext cx="490465" cy="76618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F90A20E9-BA08-4B0D-A42A-76ADB45FD1A0}"/>
              </a:ext>
            </a:extLst>
          </p:cNvPr>
          <p:cNvSpPr txBox="1"/>
          <p:nvPr/>
        </p:nvSpPr>
        <p:spPr>
          <a:xfrm>
            <a:off x="4870911" y="2416331"/>
            <a:ext cx="2792356" cy="923330"/>
          </a:xfrm>
          <a:prstGeom prst="rect">
            <a:avLst/>
          </a:prstGeom>
          <a:noFill/>
        </p:spPr>
        <p:txBody>
          <a:bodyPr wrap="square" rtlCol="0">
            <a:spAutoFit/>
          </a:bodyPr>
          <a:lstStyle/>
          <a:p>
            <a:r>
              <a:rPr lang="en-US" dirty="0"/>
              <a:t>Raise you hand using the “Raise Hand” icon next to the Questions dialogue box.</a:t>
            </a:r>
          </a:p>
        </p:txBody>
      </p:sp>
      <p:sp>
        <p:nvSpPr>
          <p:cNvPr id="28" name="AutoShape 2" descr="Image result for raise your hand icon gotowebinar">
            <a:extLst>
              <a:ext uri="{FF2B5EF4-FFF2-40B4-BE49-F238E27FC236}">
                <a16:creationId xmlns:a16="http://schemas.microsoft.com/office/drawing/2014/main" id="{31AB7D99-34F3-4994-B136-A332984679B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 name="Picture 29">
            <a:extLst>
              <a:ext uri="{FF2B5EF4-FFF2-40B4-BE49-F238E27FC236}">
                <a16:creationId xmlns:a16="http://schemas.microsoft.com/office/drawing/2014/main" id="{BB13812F-425A-437C-8015-695D20E80418}"/>
              </a:ext>
            </a:extLst>
          </p:cNvPr>
          <p:cNvPicPr>
            <a:picLocks noChangeAspect="1"/>
          </p:cNvPicPr>
          <p:nvPr/>
        </p:nvPicPr>
        <p:blipFill>
          <a:blip r:embed="rId5"/>
          <a:stretch>
            <a:fillRect/>
          </a:stretch>
        </p:blipFill>
        <p:spPr>
          <a:xfrm>
            <a:off x="6247858" y="4036526"/>
            <a:ext cx="2830817" cy="2151421"/>
          </a:xfrm>
          <a:prstGeom prst="rect">
            <a:avLst/>
          </a:prstGeom>
        </p:spPr>
      </p:pic>
      <p:sp>
        <p:nvSpPr>
          <p:cNvPr id="31" name="Arrow: Right 30">
            <a:extLst>
              <a:ext uri="{FF2B5EF4-FFF2-40B4-BE49-F238E27FC236}">
                <a16:creationId xmlns:a16="http://schemas.microsoft.com/office/drawing/2014/main" id="{AD7FB9B5-3384-47FF-BC14-77D5991A6272}"/>
              </a:ext>
            </a:extLst>
          </p:cNvPr>
          <p:cNvSpPr/>
          <p:nvPr/>
        </p:nvSpPr>
        <p:spPr>
          <a:xfrm>
            <a:off x="5268728" y="5529586"/>
            <a:ext cx="1278171" cy="41587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29247AB-E973-4B31-98AD-86A5521C0DD7}"/>
              </a:ext>
            </a:extLst>
          </p:cNvPr>
          <p:cNvSpPr txBox="1"/>
          <p:nvPr/>
        </p:nvSpPr>
        <p:spPr>
          <a:xfrm>
            <a:off x="4874473" y="3390657"/>
            <a:ext cx="1901406" cy="1200329"/>
          </a:xfrm>
          <a:prstGeom prst="rect">
            <a:avLst/>
          </a:prstGeom>
          <a:noFill/>
        </p:spPr>
        <p:txBody>
          <a:bodyPr wrap="square" rtlCol="0">
            <a:spAutoFit/>
          </a:bodyPr>
          <a:lstStyle/>
          <a:p>
            <a:r>
              <a:rPr lang="en-US" dirty="0"/>
              <a:t>Be sure to enter your </a:t>
            </a:r>
            <a:r>
              <a:rPr lang="en-US" b="1" dirty="0">
                <a:solidFill>
                  <a:srgbClr val="0070C0"/>
                </a:solidFill>
              </a:rPr>
              <a:t>AUDIO PIN</a:t>
            </a:r>
            <a:r>
              <a:rPr lang="en-US" dirty="0"/>
              <a:t> so that we can unmute you!</a:t>
            </a:r>
          </a:p>
        </p:txBody>
      </p:sp>
    </p:spTree>
    <p:extLst>
      <p:ext uri="{BB962C8B-B14F-4D97-AF65-F5344CB8AC3E}">
        <p14:creationId xmlns:p14="http://schemas.microsoft.com/office/powerpoint/2010/main" val="1716937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7D1544B-A215-0E49-980B-58A99EFB355D}" type="slidenum">
              <a:rPr lang="en-US" altLang="x-none" smtClean="0"/>
              <a:pPr>
                <a:defRPr/>
              </a:pPr>
              <a:t>31</a:t>
            </a:fld>
            <a:endParaRPr lang="en-US" altLang="x-none" dirty="0"/>
          </a:p>
        </p:txBody>
      </p:sp>
      <p:sp>
        <p:nvSpPr>
          <p:cNvPr id="2" name="Title 1"/>
          <p:cNvSpPr>
            <a:spLocks noGrp="1"/>
          </p:cNvSpPr>
          <p:nvPr>
            <p:ph type="title" idx="4294967295"/>
          </p:nvPr>
        </p:nvSpPr>
        <p:spPr>
          <a:xfrm>
            <a:off x="444500" y="704850"/>
            <a:ext cx="8255000" cy="1130300"/>
          </a:xfrm>
        </p:spPr>
        <p:txBody>
          <a:bodyPr/>
          <a:lstStyle/>
          <a:p>
            <a:pPr algn="ctr"/>
            <a:r>
              <a:rPr lang="en-US" sz="4400" dirty="0"/>
              <a:t>Wrap-Up &amp; Reminders </a:t>
            </a:r>
          </a:p>
        </p:txBody>
      </p:sp>
      <p:sp>
        <p:nvSpPr>
          <p:cNvPr id="3" name="Content Placeholder 2"/>
          <p:cNvSpPr>
            <a:spLocks noGrp="1"/>
          </p:cNvSpPr>
          <p:nvPr>
            <p:ph idx="4294967295"/>
          </p:nvPr>
        </p:nvSpPr>
        <p:spPr>
          <a:xfrm>
            <a:off x="796834" y="1716088"/>
            <a:ext cx="7458166" cy="4762500"/>
          </a:xfrm>
        </p:spPr>
        <p:txBody>
          <a:bodyPr/>
          <a:lstStyle/>
          <a:p>
            <a:pPr>
              <a:buFont typeface="Arial" panose="020B0604020202020204" pitchFamily="34" charset="0"/>
              <a:buChar char="•"/>
            </a:pPr>
            <a:r>
              <a:rPr lang="en-US" sz="3600" dirty="0"/>
              <a:t>Evaluations </a:t>
            </a:r>
          </a:p>
          <a:p>
            <a:pPr>
              <a:buFont typeface="Arial" panose="020B0604020202020204" pitchFamily="34" charset="0"/>
              <a:buChar char="•"/>
            </a:pPr>
            <a:r>
              <a:rPr lang="en-US" sz="3600" dirty="0"/>
              <a:t>Recording availability </a:t>
            </a:r>
          </a:p>
          <a:p>
            <a:pPr>
              <a:buFont typeface="Arial" panose="020B0604020202020204" pitchFamily="34" charset="0"/>
              <a:buChar char="•"/>
            </a:pPr>
            <a:r>
              <a:rPr lang="en-US" sz="3600" dirty="0"/>
              <a:t>Visit </a:t>
            </a:r>
            <a:r>
              <a:rPr lang="en-US" sz="3600" dirty="0">
                <a:hlinkClick r:id="rId2"/>
              </a:rPr>
              <a:t>https://bhthechange.org</a:t>
            </a:r>
            <a:r>
              <a:rPr lang="en-US" sz="3600" dirty="0"/>
              <a:t> for more information. </a:t>
            </a:r>
          </a:p>
        </p:txBody>
      </p:sp>
    </p:spTree>
    <p:extLst>
      <p:ext uri="{BB962C8B-B14F-4D97-AF65-F5344CB8AC3E}">
        <p14:creationId xmlns:p14="http://schemas.microsoft.com/office/powerpoint/2010/main" val="16122685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lstStyle/>
          <a:p>
            <a:pPr eaLnBrk="1" fontAlgn="auto" hangingPunct="1">
              <a:spcAft>
                <a:spcPts val="0"/>
              </a:spcAft>
              <a:defRPr/>
            </a:pPr>
            <a:r>
              <a:rPr lang="en-US" sz="7200" dirty="0">
                <a:ea typeface="+mj-ea"/>
                <a:cs typeface="+mj-cs"/>
              </a:rPr>
              <a:t>THANK YOU!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1"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Drum Roll.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14" presetClass="exit" presetSubtype="10" fill="hold" grpId="0" nodeType="clickEffect">
                                  <p:stCondLst>
                                    <p:cond delay="0"/>
                                  </p:stCondLst>
                                  <p:iterate type="lt">
                                    <p:tmPct val="0"/>
                                  </p:iterate>
                                  <p:childTnLst>
                                    <p:animEffect transition="out" filter="randombar(horizontal)">
                                      <p:cBhvr>
                                        <p:cTn id="15" dur="1000"/>
                                        <p:tgtEl>
                                          <p:spTgt spid="2"/>
                                        </p:tgtEl>
                                      </p:cBhvr>
                                    </p:animEffect>
                                    <p:set>
                                      <p:cBhvr>
                                        <p:cTn id="16"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6892" y="2531364"/>
            <a:ext cx="4591685" cy="3011805"/>
          </a:xfrm>
          <a:prstGeom prst="rect">
            <a:avLst/>
          </a:prstGeom>
        </p:spPr>
        <p:txBody>
          <a:bodyPr vert="horz" wrap="square" lIns="0" tIns="0" rIns="0" bIns="0" rtlCol="0">
            <a:spAutoFit/>
          </a:bodyPr>
          <a:lstStyle/>
          <a:p>
            <a:pPr marL="469900" marR="5080" lvl="0" indent="-457200" algn="l" defTabSz="457200" rtl="0" eaLnBrk="0" fontAlgn="base" latinLnBrk="0" hangingPunct="0">
              <a:lnSpc>
                <a:spcPct val="100000"/>
              </a:lnSpc>
              <a:spcBef>
                <a:spcPct val="0"/>
              </a:spcBef>
              <a:spcAft>
                <a:spcPct val="0"/>
              </a:spcAft>
              <a:buClr>
                <a:srgbClr val="4F81BC"/>
              </a:buClr>
              <a:buSzTx/>
              <a:buFontTx/>
              <a:buChar char="•"/>
              <a:tabLst>
                <a:tab pos="469900" algn="l"/>
              </a:tabLst>
              <a:defRPr/>
            </a:pPr>
            <a:r>
              <a:rPr kumimoji="0" sz="1800" b="0" i="0" u="none" strike="noStrike" kern="1200" cap="none" spc="-5"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Jointly funded by </a:t>
            </a:r>
            <a:r>
              <a:rPr kumimoji="0" sz="1800" b="0" i="0" u="none" strike="noStrike" kern="1200" cap="none" spc="-1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CDC’s </a:t>
            </a:r>
            <a:r>
              <a:rPr kumimoji="0" sz="1800" b="0" i="1" u="none" strike="noStrike" kern="1200" cap="none" spc="-1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Office </a:t>
            </a:r>
            <a:r>
              <a:rPr kumimoji="0" sz="1800" b="0" i="1" u="none" strike="noStrike" kern="1200" cap="none" spc="-5"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on Smoking </a:t>
            </a:r>
            <a:r>
              <a:rPr kumimoji="0" sz="1800" b="0" i="1"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&amp;  </a:t>
            </a:r>
            <a:r>
              <a:rPr kumimoji="0" sz="1800" b="0" i="1" u="none" strike="noStrike" kern="1200" cap="none" spc="-5"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Health </a:t>
            </a:r>
            <a:r>
              <a:rPr kumimoji="0" sz="18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&amp; </a:t>
            </a:r>
            <a:r>
              <a:rPr kumimoji="0" sz="1800" b="0" i="1" u="none" strike="noStrike" kern="1200" cap="none" spc="-5"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Division of </a:t>
            </a:r>
            <a:r>
              <a:rPr kumimoji="0" sz="1800" b="0" i="1" u="none" strike="noStrike" kern="1200" cap="none" spc="-1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Cancer </a:t>
            </a:r>
            <a:r>
              <a:rPr kumimoji="0" sz="1800" b="0" i="1" u="none" strike="noStrike" kern="1200" cap="none" spc="-5"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Prevention </a:t>
            </a:r>
            <a:r>
              <a:rPr kumimoji="0" sz="1800" b="0" i="1"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&amp;  </a:t>
            </a:r>
            <a:r>
              <a:rPr kumimoji="0" sz="1800" b="0" i="1" u="none" strike="noStrike" kern="1200" cap="none" spc="-1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Control</a:t>
            </a:r>
            <a:endParaRPr kumimoji="0" sz="18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endParaRPr>
          </a:p>
          <a:p>
            <a:pPr marL="469900" marR="321310" lvl="0" indent="-457200" algn="l" defTabSz="457200" rtl="0" eaLnBrk="0" fontAlgn="base" latinLnBrk="0" hangingPunct="0">
              <a:lnSpc>
                <a:spcPct val="100000"/>
              </a:lnSpc>
              <a:spcBef>
                <a:spcPts val="960"/>
              </a:spcBef>
              <a:spcAft>
                <a:spcPct val="0"/>
              </a:spcAft>
              <a:buClr>
                <a:srgbClr val="4F81BC"/>
              </a:buClr>
              <a:buSzTx/>
              <a:buFont typeface="Calibri"/>
              <a:buChar char="•"/>
              <a:tabLst>
                <a:tab pos="469900" algn="l"/>
              </a:tabLst>
              <a:defRPr/>
            </a:pPr>
            <a:r>
              <a:rPr kumimoji="0" sz="1800" b="0" i="0" u="none" strike="noStrike" kern="1200" cap="none" spc="-1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Provides resources </a:t>
            </a:r>
            <a:r>
              <a:rPr kumimoji="0" sz="18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and </a:t>
            </a:r>
            <a:r>
              <a:rPr kumimoji="0" sz="1800" b="0" i="0" u="none" strike="noStrike" kern="1200" cap="none" spc="-1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tools to </a:t>
            </a:r>
            <a:r>
              <a:rPr kumimoji="0" sz="1800" b="0" i="0" u="none" strike="noStrike" kern="1200" cap="none" spc="-5"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help  </a:t>
            </a:r>
            <a:r>
              <a:rPr kumimoji="0" sz="1800" b="0" i="0" u="none" strike="noStrike" kern="1200" cap="none" spc="-15"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organizations </a:t>
            </a:r>
            <a:r>
              <a:rPr kumimoji="0" sz="1800" b="0" i="0" u="none" strike="noStrike" kern="1200" cap="none" spc="-1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reduce tobacco </a:t>
            </a:r>
            <a:r>
              <a:rPr kumimoji="0" sz="18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use </a:t>
            </a:r>
            <a:r>
              <a:rPr kumimoji="0" sz="1800" b="0" i="0" u="none" strike="noStrike" kern="1200" cap="none" spc="-5"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and  cancer </a:t>
            </a:r>
            <a:r>
              <a:rPr kumimoji="0" sz="18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among </a:t>
            </a:r>
            <a:r>
              <a:rPr kumimoji="0" sz="1800" b="0" i="0" u="none" strike="noStrike" kern="1200" cap="none" spc="-5"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people with </a:t>
            </a:r>
            <a:r>
              <a:rPr kumimoji="0" sz="1800" b="0" i="0" u="none" strike="noStrike" kern="1200" cap="none" spc="-1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mental </a:t>
            </a:r>
            <a:r>
              <a:rPr kumimoji="0" sz="1800" b="0" i="0" u="none" strike="noStrike" kern="1200" cap="none" spc="-5"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illness  </a:t>
            </a:r>
            <a:r>
              <a:rPr kumimoji="0" sz="18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and</a:t>
            </a:r>
            <a:r>
              <a:rPr kumimoji="0" sz="1800" b="0" i="0" u="none" strike="noStrike" kern="1200" cap="none" spc="-85"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 </a:t>
            </a:r>
            <a:r>
              <a:rPr kumimoji="0" sz="1800" b="0" i="0" u="none" strike="noStrike" kern="1200" cap="none" spc="-5"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addictions</a:t>
            </a:r>
            <a:endParaRPr kumimoji="0" sz="18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endParaRPr>
          </a:p>
          <a:p>
            <a:pPr marL="469900" marR="200660" lvl="0" indent="-457200" algn="l" defTabSz="457200" rtl="0" eaLnBrk="0" fontAlgn="base" latinLnBrk="0" hangingPunct="0">
              <a:lnSpc>
                <a:spcPct val="100000"/>
              </a:lnSpc>
              <a:spcBef>
                <a:spcPts val="960"/>
              </a:spcBef>
              <a:spcAft>
                <a:spcPct val="0"/>
              </a:spcAft>
              <a:buClr>
                <a:srgbClr val="4F81BC"/>
              </a:buClr>
              <a:buSzTx/>
              <a:buFont typeface="Calibri"/>
              <a:buChar char="•"/>
              <a:tabLst>
                <a:tab pos="469900" algn="l"/>
              </a:tabLst>
              <a:defRPr/>
            </a:pPr>
            <a:r>
              <a:rPr kumimoji="0" sz="18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1 </a:t>
            </a:r>
            <a:r>
              <a:rPr kumimoji="0" sz="1800" b="0" i="0" u="none" strike="noStrike" kern="1200" cap="none" spc="-5"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of </a:t>
            </a:r>
            <a:r>
              <a:rPr kumimoji="0" sz="18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8 </a:t>
            </a:r>
            <a:r>
              <a:rPr kumimoji="0" sz="1800" b="0" i="0" u="none" strike="noStrike" kern="1200" cap="none" spc="-5"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CDC National </a:t>
            </a:r>
            <a:r>
              <a:rPr kumimoji="0" sz="1800" b="0" i="0" u="none" strike="noStrike" kern="1200" cap="none" spc="-1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Networks to eliminate  </a:t>
            </a:r>
            <a:r>
              <a:rPr kumimoji="0" sz="1800" b="0" i="0" u="none" strike="noStrike" kern="1200" cap="none" spc="-5"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cancer </a:t>
            </a:r>
            <a:r>
              <a:rPr kumimoji="0" sz="18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and </a:t>
            </a:r>
            <a:r>
              <a:rPr kumimoji="0" sz="1800" b="0" i="0" u="none" strike="noStrike" kern="1200" cap="none" spc="-1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tobacco </a:t>
            </a:r>
            <a:r>
              <a:rPr kumimoji="0" sz="1800" b="0" i="0" u="none" strike="noStrike" kern="1200" cap="none" spc="-5"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disparities in priority  populations</a:t>
            </a:r>
            <a:endParaRPr kumimoji="0" sz="18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endParaRPr>
          </a:p>
        </p:txBody>
      </p:sp>
      <p:sp>
        <p:nvSpPr>
          <p:cNvPr id="3" name="object 3"/>
          <p:cNvSpPr/>
          <p:nvPr/>
        </p:nvSpPr>
        <p:spPr>
          <a:xfrm>
            <a:off x="449262" y="5853112"/>
            <a:ext cx="628650" cy="628650"/>
          </a:xfrm>
          <a:prstGeom prst="rect">
            <a:avLst/>
          </a:prstGeom>
          <a:blipFill>
            <a:blip r:embed="rId3" cstate="print"/>
            <a:stretch>
              <a:fillRect/>
            </a:stretch>
          </a:blipFill>
        </p:spPr>
        <p:txBody>
          <a:bodyPr wrap="square" lIns="0" tIns="0" rIns="0" bIns="0" rtlCol="0"/>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 name="object 6"/>
          <p:cNvSpPr/>
          <p:nvPr/>
        </p:nvSpPr>
        <p:spPr>
          <a:xfrm>
            <a:off x="5387975" y="5573712"/>
            <a:ext cx="1401826" cy="776287"/>
          </a:xfrm>
          <a:prstGeom prst="rect">
            <a:avLst/>
          </a:prstGeom>
          <a:blipFill>
            <a:blip r:embed="rId4" cstate="print"/>
            <a:stretch>
              <a:fillRect/>
            </a:stretch>
          </a:blipFill>
        </p:spPr>
        <p:txBody>
          <a:bodyPr wrap="square" lIns="0" tIns="0" rIns="0" bIns="0" rtlCol="0"/>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 name="object 8"/>
          <p:cNvSpPr txBox="1"/>
          <p:nvPr/>
        </p:nvSpPr>
        <p:spPr>
          <a:xfrm>
            <a:off x="5580634" y="3205098"/>
            <a:ext cx="2979420" cy="1335405"/>
          </a:xfrm>
          <a:prstGeom prst="rect">
            <a:avLst/>
          </a:prstGeom>
        </p:spPr>
        <p:txBody>
          <a:bodyPr vert="horz" wrap="square" lIns="0" tIns="0" rIns="0" bIns="0" rtlCol="0">
            <a:spAutoFit/>
          </a:bodyPr>
          <a:lstStyle/>
          <a:p>
            <a:pPr marL="12700" marR="0" lvl="0" indent="0" algn="l" defTabSz="457200" rtl="0" eaLnBrk="0" fontAlgn="base" latinLnBrk="0" hangingPunct="0">
              <a:lnSpc>
                <a:spcPct val="100000"/>
              </a:lnSpc>
              <a:spcBef>
                <a:spcPct val="0"/>
              </a:spcBef>
              <a:spcAft>
                <a:spcPct val="0"/>
              </a:spcAft>
              <a:buClrTx/>
              <a:buSzTx/>
              <a:buFontTx/>
              <a:buNone/>
              <a:tabLst/>
              <a:defRPr/>
            </a:pPr>
            <a:r>
              <a:rPr kumimoji="0" sz="1600" b="1" i="0" u="none" strike="noStrike" kern="1200" cap="none" spc="-10" normalizeH="0" baseline="0" noProof="0" dirty="0">
                <a:ln>
                  <a:noFill/>
                </a:ln>
                <a:solidFill>
                  <a:srgbClr val="0853A1"/>
                </a:solidFill>
                <a:effectLst/>
                <a:uLnTx/>
                <a:uFillTx/>
                <a:latin typeface="Calibri" panose="020F0502020204030204" pitchFamily="34" charset="0"/>
                <a:ea typeface="MS PGothic" panose="020B0600070205080204" pitchFamily="34" charset="-128"/>
                <a:cs typeface="Calibri"/>
              </a:rPr>
              <a:t>Free </a:t>
            </a:r>
            <a:r>
              <a:rPr kumimoji="0" sz="1600" b="1" i="0" u="none" strike="noStrike" kern="1200" cap="none" spc="-5" normalizeH="0" baseline="0" noProof="0" dirty="0">
                <a:ln>
                  <a:noFill/>
                </a:ln>
                <a:solidFill>
                  <a:srgbClr val="0853A1"/>
                </a:solidFill>
                <a:effectLst/>
                <a:uLnTx/>
                <a:uFillTx/>
                <a:latin typeface="Calibri" panose="020F0502020204030204" pitchFamily="34" charset="0"/>
                <a:ea typeface="MS PGothic" panose="020B0600070205080204" pitchFamily="34" charset="-128"/>
                <a:cs typeface="Calibri"/>
              </a:rPr>
              <a:t>Access</a:t>
            </a:r>
            <a:r>
              <a:rPr kumimoji="0" sz="1600" b="1" i="0" u="none" strike="noStrike" kern="1200" cap="none" spc="-50" normalizeH="0" baseline="0" noProof="0" dirty="0">
                <a:ln>
                  <a:noFill/>
                </a:ln>
                <a:solidFill>
                  <a:srgbClr val="0853A1"/>
                </a:solidFill>
                <a:effectLst/>
                <a:uLnTx/>
                <a:uFillTx/>
                <a:latin typeface="Calibri" panose="020F0502020204030204" pitchFamily="34" charset="0"/>
                <a:ea typeface="MS PGothic" panose="020B0600070205080204" pitchFamily="34" charset="-128"/>
                <a:cs typeface="Calibri"/>
              </a:rPr>
              <a:t> </a:t>
            </a:r>
            <a:r>
              <a:rPr kumimoji="0" sz="1600" b="1" i="0" u="none" strike="noStrike" kern="1200" cap="none" spc="-10" normalizeH="0" baseline="0" noProof="0" dirty="0">
                <a:ln>
                  <a:noFill/>
                </a:ln>
                <a:solidFill>
                  <a:srgbClr val="0853A1"/>
                </a:solidFill>
                <a:effectLst/>
                <a:uLnTx/>
                <a:uFillTx/>
                <a:latin typeface="Calibri" panose="020F0502020204030204" pitchFamily="34" charset="0"/>
                <a:ea typeface="MS PGothic" panose="020B0600070205080204" pitchFamily="34" charset="-128"/>
                <a:cs typeface="Calibri"/>
              </a:rPr>
              <a:t>to…</a:t>
            </a:r>
            <a:endParaRPr kumimoji="0" sz="16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Calibri"/>
            </a:endParaRPr>
          </a:p>
          <a:p>
            <a:pPr marL="12700" marR="5080" lvl="0" indent="0" algn="l" defTabSz="457200" rtl="0" eaLnBrk="0" fontAlgn="base" latinLnBrk="0" hangingPunct="0">
              <a:lnSpc>
                <a:spcPct val="100000"/>
              </a:lnSpc>
              <a:spcBef>
                <a:spcPts val="5"/>
              </a:spcBef>
              <a:spcAft>
                <a:spcPct val="0"/>
              </a:spcAft>
              <a:buClrTx/>
              <a:buSzTx/>
              <a:buFontTx/>
              <a:buNone/>
              <a:tabLst/>
              <a:defRPr/>
            </a:pPr>
            <a:r>
              <a:rPr kumimoji="0" sz="1500" b="0" i="0" u="none" strike="noStrike" kern="1200" cap="none" spc="-2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Toolkits, </a:t>
            </a:r>
            <a:r>
              <a:rPr kumimoji="0" sz="1500" b="0" i="0" u="none" strike="noStrike" kern="1200" cap="none" spc="-5"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training opportunities, virtual  communities </a:t>
            </a:r>
            <a:r>
              <a:rPr kumimoji="0" sz="15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and </a:t>
            </a:r>
            <a:r>
              <a:rPr kumimoji="0" sz="1500" b="0" i="0" u="none" strike="noStrike" kern="1200" cap="none" spc="-5"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other</a:t>
            </a:r>
            <a:r>
              <a:rPr kumimoji="0" sz="1500" b="0" i="0" u="none" strike="noStrike" kern="1200" cap="none" spc="-8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 </a:t>
            </a:r>
            <a:r>
              <a:rPr kumimoji="0" sz="1500" b="0" i="0" u="none" strike="noStrike" kern="1200" cap="none" spc="-5"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resources</a:t>
            </a:r>
            <a:endParaRPr kumimoji="0" sz="15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Calibri"/>
            </a:endParaRPr>
          </a:p>
          <a:p>
            <a:pPr marL="12700" marR="0" lvl="0" indent="0" algn="l" defTabSz="457200" rtl="0" eaLnBrk="0" fontAlgn="base" latinLnBrk="0" hangingPunct="0">
              <a:lnSpc>
                <a:spcPct val="100000"/>
              </a:lnSpc>
              <a:spcBef>
                <a:spcPts val="490"/>
              </a:spcBef>
              <a:spcAft>
                <a:spcPct val="0"/>
              </a:spcAft>
              <a:buClrTx/>
              <a:buSzTx/>
              <a:buFontTx/>
              <a:buNone/>
              <a:tabLst/>
              <a:defRPr/>
            </a:pPr>
            <a:r>
              <a:rPr kumimoji="0" sz="1500" b="1" i="0" u="none" strike="noStrike" kern="1200" cap="none" spc="-15" normalizeH="0" baseline="0" noProof="0" dirty="0">
                <a:ln>
                  <a:noFill/>
                </a:ln>
                <a:solidFill>
                  <a:srgbClr val="0853A1"/>
                </a:solidFill>
                <a:effectLst/>
                <a:uLnTx/>
                <a:uFillTx/>
                <a:latin typeface="Calibri" panose="020F0502020204030204" pitchFamily="34" charset="0"/>
                <a:ea typeface="MS PGothic" panose="020B0600070205080204" pitchFamily="34" charset="-128"/>
                <a:cs typeface="Calibri"/>
              </a:rPr>
              <a:t>Webinars </a:t>
            </a:r>
            <a:r>
              <a:rPr kumimoji="0" sz="1500" b="1" i="0" u="none" strike="noStrike" kern="1200" cap="none" spc="0" normalizeH="0" baseline="0" noProof="0" dirty="0">
                <a:ln>
                  <a:noFill/>
                </a:ln>
                <a:solidFill>
                  <a:srgbClr val="0853A1"/>
                </a:solidFill>
                <a:effectLst/>
                <a:uLnTx/>
                <a:uFillTx/>
                <a:latin typeface="Calibri" panose="020F0502020204030204" pitchFamily="34" charset="0"/>
                <a:ea typeface="MS PGothic" panose="020B0600070205080204" pitchFamily="34" charset="-128"/>
                <a:cs typeface="Calibri"/>
              </a:rPr>
              <a:t>&amp;</a:t>
            </a:r>
            <a:r>
              <a:rPr kumimoji="0" sz="1500" b="1" i="0" u="none" strike="noStrike" kern="1200" cap="none" spc="-25" normalizeH="0" baseline="0" noProof="0" dirty="0">
                <a:ln>
                  <a:noFill/>
                </a:ln>
                <a:solidFill>
                  <a:srgbClr val="0853A1"/>
                </a:solidFill>
                <a:effectLst/>
                <a:uLnTx/>
                <a:uFillTx/>
                <a:latin typeface="Calibri" panose="020F0502020204030204" pitchFamily="34" charset="0"/>
                <a:ea typeface="MS PGothic" panose="020B0600070205080204" pitchFamily="34" charset="-128"/>
                <a:cs typeface="Calibri"/>
              </a:rPr>
              <a:t> </a:t>
            </a:r>
            <a:r>
              <a:rPr kumimoji="0" sz="1500" b="1" i="0" u="none" strike="noStrike" kern="1200" cap="none" spc="-10" normalizeH="0" baseline="0" noProof="0" dirty="0">
                <a:ln>
                  <a:noFill/>
                </a:ln>
                <a:solidFill>
                  <a:srgbClr val="0853A1"/>
                </a:solidFill>
                <a:effectLst/>
                <a:uLnTx/>
                <a:uFillTx/>
                <a:latin typeface="Calibri" panose="020F0502020204030204" pitchFamily="34" charset="0"/>
                <a:ea typeface="MS PGothic" panose="020B0600070205080204" pitchFamily="34" charset="-128"/>
                <a:cs typeface="Calibri"/>
              </a:rPr>
              <a:t>Presentations</a:t>
            </a:r>
            <a:endParaRPr kumimoji="0" sz="15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Calibri"/>
            </a:endParaRPr>
          </a:p>
          <a:p>
            <a:pPr marL="12700" marR="0" lvl="0" indent="0" algn="l" defTabSz="457200" rtl="0" eaLnBrk="0" fontAlgn="base" latinLnBrk="0" hangingPunct="0">
              <a:lnSpc>
                <a:spcPct val="100000"/>
              </a:lnSpc>
              <a:spcBef>
                <a:spcPts val="720"/>
              </a:spcBef>
              <a:spcAft>
                <a:spcPct val="0"/>
              </a:spcAft>
              <a:buClrTx/>
              <a:buSzTx/>
              <a:buFontTx/>
              <a:buNone/>
              <a:tabLst/>
              <a:defRPr/>
            </a:pPr>
            <a:r>
              <a:rPr kumimoji="0" sz="1500" b="1" i="0" u="none" strike="noStrike" kern="1200" cap="none" spc="-15" normalizeH="0" baseline="0" noProof="0" dirty="0">
                <a:ln>
                  <a:noFill/>
                </a:ln>
                <a:solidFill>
                  <a:srgbClr val="0853A1"/>
                </a:solidFill>
                <a:effectLst/>
                <a:uLnTx/>
                <a:uFillTx/>
                <a:latin typeface="Calibri" panose="020F0502020204030204" pitchFamily="34" charset="0"/>
                <a:ea typeface="MS PGothic" panose="020B0600070205080204" pitchFamily="34" charset="-128"/>
                <a:cs typeface="Calibri"/>
              </a:rPr>
              <a:t>State Strategy</a:t>
            </a:r>
            <a:r>
              <a:rPr kumimoji="0" sz="1500" b="1" i="0" u="none" strike="noStrike" kern="1200" cap="none" spc="25" normalizeH="0" baseline="0" noProof="0" dirty="0">
                <a:ln>
                  <a:noFill/>
                </a:ln>
                <a:solidFill>
                  <a:srgbClr val="0853A1"/>
                </a:solidFill>
                <a:effectLst/>
                <a:uLnTx/>
                <a:uFillTx/>
                <a:latin typeface="Calibri" panose="020F0502020204030204" pitchFamily="34" charset="0"/>
                <a:ea typeface="MS PGothic" panose="020B0600070205080204" pitchFamily="34" charset="-128"/>
                <a:cs typeface="Calibri"/>
              </a:rPr>
              <a:t> </a:t>
            </a:r>
            <a:r>
              <a:rPr kumimoji="0" sz="1500" b="1" i="0" u="none" strike="noStrike" kern="1200" cap="none" spc="-5" normalizeH="0" baseline="0" noProof="0" dirty="0">
                <a:ln>
                  <a:noFill/>
                </a:ln>
                <a:solidFill>
                  <a:srgbClr val="0853A1"/>
                </a:solidFill>
                <a:effectLst/>
                <a:uLnTx/>
                <a:uFillTx/>
                <a:latin typeface="Calibri" panose="020F0502020204030204" pitchFamily="34" charset="0"/>
                <a:ea typeface="MS PGothic" panose="020B0600070205080204" pitchFamily="34" charset="-128"/>
                <a:cs typeface="Calibri"/>
              </a:rPr>
              <a:t>Sessions</a:t>
            </a:r>
            <a:endParaRPr kumimoji="0" sz="15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Calibri"/>
            </a:endParaRPr>
          </a:p>
        </p:txBody>
      </p:sp>
      <p:sp>
        <p:nvSpPr>
          <p:cNvPr id="9" name="object 9"/>
          <p:cNvSpPr/>
          <p:nvPr/>
        </p:nvSpPr>
        <p:spPr>
          <a:xfrm>
            <a:off x="5316601" y="2408173"/>
            <a:ext cx="0" cy="3554729"/>
          </a:xfrm>
          <a:custGeom>
            <a:avLst/>
            <a:gdLst/>
            <a:ahLst/>
            <a:cxnLst/>
            <a:rect l="l" t="t" r="r" b="b"/>
            <a:pathLst>
              <a:path h="3554729">
                <a:moveTo>
                  <a:pt x="0" y="0"/>
                </a:moveTo>
                <a:lnTo>
                  <a:pt x="0" y="3554476"/>
                </a:lnTo>
              </a:path>
            </a:pathLst>
          </a:custGeom>
          <a:ln w="25400">
            <a:solidFill>
              <a:srgbClr val="5F9BCD"/>
            </a:solidFill>
          </a:ln>
        </p:spPr>
        <p:txBody>
          <a:bodyPr wrap="square" lIns="0" tIns="0" rIns="0" bIns="0" rtlCol="0"/>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 name="object 10"/>
          <p:cNvSpPr txBox="1"/>
          <p:nvPr/>
        </p:nvSpPr>
        <p:spPr>
          <a:xfrm>
            <a:off x="5580634" y="4641500"/>
            <a:ext cx="2691130" cy="1377300"/>
          </a:xfrm>
          <a:prstGeom prst="rect">
            <a:avLst/>
          </a:prstGeom>
        </p:spPr>
        <p:txBody>
          <a:bodyPr vert="horz" wrap="square" lIns="0" tIns="0" rIns="0" bIns="0" rtlCol="0">
            <a:spAutoFit/>
          </a:bodyPr>
          <a:lstStyle/>
          <a:p>
            <a:pPr marL="12700" marR="0" lvl="0" indent="0" algn="l" defTabSz="457200" rtl="0" eaLnBrk="0" fontAlgn="base" latinLnBrk="0" hangingPunct="0">
              <a:lnSpc>
                <a:spcPct val="100000"/>
              </a:lnSpc>
              <a:spcBef>
                <a:spcPct val="0"/>
              </a:spcBef>
              <a:spcAft>
                <a:spcPct val="0"/>
              </a:spcAft>
              <a:buClrTx/>
              <a:buSzTx/>
              <a:buFontTx/>
              <a:buNone/>
              <a:tabLst/>
              <a:defRPr/>
            </a:pPr>
            <a:r>
              <a:rPr kumimoji="0" sz="1500" b="1" i="0" u="none" strike="noStrike" kern="1200" cap="none" spc="-5" normalizeH="0" baseline="0" noProof="0" dirty="0">
                <a:ln>
                  <a:noFill/>
                </a:ln>
                <a:solidFill>
                  <a:srgbClr val="0853A1"/>
                </a:solidFill>
                <a:effectLst/>
                <a:uLnTx/>
                <a:uFillTx/>
                <a:latin typeface="Calibri" panose="020F0502020204030204" pitchFamily="34" charset="0"/>
                <a:ea typeface="MS PGothic" panose="020B0600070205080204" pitchFamily="34" charset="-128"/>
                <a:cs typeface="Calibri"/>
              </a:rPr>
              <a:t>Communit</a:t>
            </a:r>
            <a:r>
              <a:rPr kumimoji="0" lang="en-US" sz="1500" b="1" i="0" u="none" strike="noStrike" kern="1200" cap="none" spc="-5" normalizeH="0" baseline="0" noProof="0" dirty="0">
                <a:ln>
                  <a:noFill/>
                </a:ln>
                <a:solidFill>
                  <a:srgbClr val="0853A1"/>
                </a:solidFill>
                <a:effectLst/>
                <a:uLnTx/>
                <a:uFillTx/>
                <a:latin typeface="Calibri" panose="020F0502020204030204" pitchFamily="34" charset="0"/>
                <a:ea typeface="MS PGothic" panose="020B0600070205080204" pitchFamily="34" charset="-128"/>
                <a:cs typeface="Calibri"/>
              </a:rPr>
              <a:t>ies</a:t>
            </a:r>
            <a:r>
              <a:rPr kumimoji="0" sz="1500" b="1" i="0" u="none" strike="noStrike" kern="1200" cap="none" spc="-5" normalizeH="0" baseline="0" noProof="0" dirty="0">
                <a:ln>
                  <a:noFill/>
                </a:ln>
                <a:solidFill>
                  <a:srgbClr val="0853A1"/>
                </a:solidFill>
                <a:effectLst/>
                <a:uLnTx/>
                <a:uFillTx/>
                <a:latin typeface="Calibri" panose="020F0502020204030204" pitchFamily="34" charset="0"/>
                <a:ea typeface="MS PGothic" panose="020B0600070205080204" pitchFamily="34" charset="-128"/>
                <a:cs typeface="Calibri"/>
              </a:rPr>
              <a:t> </a:t>
            </a:r>
            <a:r>
              <a:rPr kumimoji="0" sz="1500" b="1" i="0" u="none" strike="noStrike" kern="1200" cap="none" spc="0" normalizeH="0" baseline="0" noProof="0" dirty="0">
                <a:ln>
                  <a:noFill/>
                </a:ln>
                <a:solidFill>
                  <a:srgbClr val="0853A1"/>
                </a:solidFill>
                <a:effectLst/>
                <a:uLnTx/>
                <a:uFillTx/>
                <a:latin typeface="Calibri" panose="020F0502020204030204" pitchFamily="34" charset="0"/>
                <a:ea typeface="MS PGothic" panose="020B0600070205080204" pitchFamily="34" charset="-128"/>
                <a:cs typeface="Calibri"/>
              </a:rPr>
              <a:t>of</a:t>
            </a:r>
            <a:r>
              <a:rPr kumimoji="0" sz="1500" b="1" i="0" u="none" strike="noStrike" kern="1200" cap="none" spc="-35" normalizeH="0" baseline="0" noProof="0" dirty="0">
                <a:ln>
                  <a:noFill/>
                </a:ln>
                <a:solidFill>
                  <a:srgbClr val="0853A1"/>
                </a:solidFill>
                <a:effectLst/>
                <a:uLnTx/>
                <a:uFillTx/>
                <a:latin typeface="Calibri" panose="020F0502020204030204" pitchFamily="34" charset="0"/>
                <a:ea typeface="MS PGothic" panose="020B0600070205080204" pitchFamily="34" charset="-128"/>
                <a:cs typeface="Calibri"/>
              </a:rPr>
              <a:t> </a:t>
            </a:r>
            <a:r>
              <a:rPr kumimoji="0" sz="1500" b="1" i="0" u="none" strike="noStrike" kern="1200" cap="none" spc="-10" normalizeH="0" baseline="0" noProof="0" dirty="0">
                <a:ln>
                  <a:noFill/>
                </a:ln>
                <a:solidFill>
                  <a:srgbClr val="0853A1"/>
                </a:solidFill>
                <a:effectLst/>
                <a:uLnTx/>
                <a:uFillTx/>
                <a:latin typeface="Calibri" panose="020F0502020204030204" pitchFamily="34" charset="0"/>
                <a:ea typeface="MS PGothic" panose="020B0600070205080204" pitchFamily="34" charset="-128"/>
                <a:cs typeface="Calibri"/>
              </a:rPr>
              <a:t>Practice</a:t>
            </a:r>
            <a:endParaRPr kumimoji="0" sz="15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endParaRPr>
          </a:p>
          <a:p>
            <a:pPr marL="0" marR="0" lvl="0" indent="0" algn="l" defTabSz="457200" rtl="0" eaLnBrk="0" fontAlgn="base" latinLnBrk="0" hangingPunct="0">
              <a:lnSpc>
                <a:spcPct val="100000"/>
              </a:lnSpc>
              <a:spcBef>
                <a:spcPts val="33"/>
              </a:spcBef>
              <a:spcAft>
                <a:spcPct val="0"/>
              </a:spcAft>
              <a:buClrTx/>
              <a:buSzTx/>
              <a:buFontTx/>
              <a:buNone/>
              <a:tabLst/>
              <a:defRPr/>
            </a:pPr>
            <a:endParaRPr kumimoji="0" sz="2050" b="0" i="0" u="none" strike="noStrike" kern="1200" cap="none" spc="0" normalizeH="0" baseline="0" noProof="0" dirty="0">
              <a:ln>
                <a:noFill/>
              </a:ln>
              <a:solidFill>
                <a:prstClr val="black"/>
              </a:solidFill>
              <a:effectLst/>
              <a:uLnTx/>
              <a:uFillTx/>
              <a:latin typeface="Times New Roman"/>
              <a:ea typeface="MS PGothic" panose="020B0600070205080204" pitchFamily="34" charset="-128"/>
              <a:cs typeface="Times New Roman"/>
            </a:endParaRPr>
          </a:p>
          <a:p>
            <a:pPr marL="127254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5" normalizeH="0" baseline="0" noProof="0" dirty="0">
              <a:ln>
                <a:noFill/>
              </a:ln>
              <a:solidFill>
                <a:srgbClr val="0853A1"/>
              </a:solidFill>
              <a:effectLst/>
              <a:uLnTx/>
              <a:uFillTx/>
              <a:latin typeface="Calibri" panose="020F0502020204030204" pitchFamily="34" charset="0"/>
              <a:ea typeface="MS PGothic" panose="020B0600070205080204" pitchFamily="34" charset="-128"/>
              <a:cs typeface="Calibri"/>
            </a:endParaRPr>
          </a:p>
          <a:p>
            <a:pPr marL="127254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5" normalizeH="0" baseline="0" noProof="0" dirty="0">
              <a:ln>
                <a:noFill/>
              </a:ln>
              <a:solidFill>
                <a:srgbClr val="0853A1"/>
              </a:solidFill>
              <a:effectLst/>
              <a:uLnTx/>
              <a:uFillTx/>
              <a:latin typeface="Calibri" panose="020F0502020204030204" pitchFamily="34" charset="0"/>
              <a:ea typeface="MS PGothic" panose="020B0600070205080204" pitchFamily="34" charset="-128"/>
              <a:cs typeface="Calibri"/>
            </a:endParaRPr>
          </a:p>
          <a:p>
            <a:pPr marL="1272540" marR="0" lvl="0" indent="0" algn="l" defTabSz="457200" rtl="0" eaLnBrk="0" fontAlgn="base" latinLnBrk="0" hangingPunct="0">
              <a:lnSpc>
                <a:spcPct val="100000"/>
              </a:lnSpc>
              <a:spcBef>
                <a:spcPct val="0"/>
              </a:spcBef>
              <a:spcAft>
                <a:spcPct val="0"/>
              </a:spcAft>
              <a:buClrTx/>
              <a:buSzTx/>
              <a:buFontTx/>
              <a:buNone/>
              <a:tabLst/>
              <a:defRPr/>
            </a:pPr>
            <a:r>
              <a:rPr kumimoji="0" sz="1800" b="1" i="0" u="none" strike="noStrike" kern="1200" cap="none" spc="-5" normalizeH="0" baseline="0" noProof="0" dirty="0">
                <a:ln>
                  <a:noFill/>
                </a:ln>
                <a:solidFill>
                  <a:srgbClr val="0853A1"/>
                </a:solidFill>
                <a:effectLst/>
                <a:uLnTx/>
                <a:uFillTx/>
                <a:latin typeface="Calibri" panose="020F0502020204030204" pitchFamily="34" charset="0"/>
                <a:ea typeface="MS PGothic" panose="020B0600070205080204" pitchFamily="34" charset="-128"/>
                <a:cs typeface="Calibri"/>
              </a:rPr>
              <a:t>#BHtheChange</a:t>
            </a:r>
            <a:endParaRPr kumimoji="0" sz="18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endParaRPr>
          </a:p>
        </p:txBody>
      </p:sp>
      <p:sp>
        <p:nvSpPr>
          <p:cNvPr id="11" name="object 11"/>
          <p:cNvSpPr txBox="1">
            <a:spLocks noGrp="1"/>
          </p:cNvSpPr>
          <p:nvPr>
            <p:ph type="title" idx="4294967295"/>
          </p:nvPr>
        </p:nvSpPr>
        <p:spPr>
          <a:xfrm>
            <a:off x="5661483" y="2402744"/>
            <a:ext cx="3095625" cy="571500"/>
          </a:xfrm>
          <a:prstGeom prst="rect">
            <a:avLst/>
          </a:prstGeom>
        </p:spPr>
        <p:txBody>
          <a:bodyPr vert="horz" wrap="square" lIns="0" tIns="0" rIns="0" bIns="0" rtlCol="0">
            <a:spAutoFit/>
          </a:bodyPr>
          <a:lstStyle/>
          <a:p>
            <a:pPr algn="ctr">
              <a:lnSpc>
                <a:spcPct val="100000"/>
              </a:lnSpc>
            </a:pPr>
            <a:r>
              <a:rPr sz="1800" b="0" spc="-5" dirty="0">
                <a:solidFill>
                  <a:srgbClr val="000000"/>
                </a:solidFill>
                <a:latin typeface="Calibri"/>
                <a:cs typeface="Calibri"/>
              </a:rPr>
              <a:t>Visit </a:t>
            </a:r>
            <a:r>
              <a:rPr sz="1800" u="sng" spc="-15" dirty="0">
                <a:solidFill>
                  <a:srgbClr val="0000FF"/>
                </a:solidFill>
                <a:hlinkClick r:id="rId5"/>
              </a:rPr>
              <a:t>www.BHtheChange.org</a:t>
            </a:r>
            <a:r>
              <a:rPr sz="1800" u="sng" spc="-25" dirty="0">
                <a:solidFill>
                  <a:srgbClr val="0000FF"/>
                </a:solidFill>
                <a:hlinkClick r:id="rId5"/>
              </a:rPr>
              <a:t> </a:t>
            </a:r>
            <a:r>
              <a:rPr sz="1800" b="0" dirty="0">
                <a:solidFill>
                  <a:srgbClr val="000000"/>
                </a:solidFill>
                <a:latin typeface="Calibri"/>
                <a:cs typeface="Calibri"/>
              </a:rPr>
              <a:t>and</a:t>
            </a:r>
            <a:endParaRPr sz="1800" dirty="0">
              <a:latin typeface="Calibri"/>
              <a:cs typeface="Calibri"/>
            </a:endParaRPr>
          </a:p>
          <a:p>
            <a:pPr algn="ctr">
              <a:lnSpc>
                <a:spcPct val="100000"/>
              </a:lnSpc>
            </a:pPr>
            <a:r>
              <a:rPr sz="1800" b="0" dirty="0">
                <a:solidFill>
                  <a:srgbClr val="000000"/>
                </a:solidFill>
                <a:latin typeface="Calibri"/>
                <a:cs typeface="Calibri"/>
              </a:rPr>
              <a:t>Join</a:t>
            </a:r>
            <a:r>
              <a:rPr sz="1800" b="0" spc="-90" dirty="0">
                <a:solidFill>
                  <a:srgbClr val="000000"/>
                </a:solidFill>
                <a:latin typeface="Calibri"/>
                <a:cs typeface="Calibri"/>
              </a:rPr>
              <a:t> </a:t>
            </a:r>
            <a:r>
              <a:rPr sz="1800" b="0" spc="-35" dirty="0">
                <a:solidFill>
                  <a:srgbClr val="000000"/>
                </a:solidFill>
                <a:latin typeface="Calibri"/>
                <a:cs typeface="Calibri"/>
              </a:rPr>
              <a:t>Today!</a:t>
            </a:r>
            <a:endParaRPr sz="1800" dirty="0">
              <a:latin typeface="Calibri"/>
              <a:cs typeface="Calibri"/>
            </a:endParaRPr>
          </a:p>
        </p:txBody>
      </p:sp>
      <p:sp>
        <p:nvSpPr>
          <p:cNvPr id="12" name="object 12"/>
          <p:cNvSpPr/>
          <p:nvPr/>
        </p:nvSpPr>
        <p:spPr>
          <a:xfrm>
            <a:off x="1295400" y="914400"/>
            <a:ext cx="6477000" cy="1295400"/>
          </a:xfrm>
          <a:prstGeom prst="rect">
            <a:avLst/>
          </a:prstGeom>
          <a:blipFill>
            <a:blip r:embed="rId6" cstate="print"/>
            <a:stretch>
              <a:fillRect/>
            </a:stretch>
          </a:blipFill>
        </p:spPr>
        <p:txBody>
          <a:bodyPr wrap="square" lIns="0" tIns="0" rIns="0" bIns="0" rtlCol="0"/>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pic>
        <p:nvPicPr>
          <p:cNvPr id="1026" name="Picture 2" descr="Image result for mphi logo">
            <a:extLst>
              <a:ext uri="{FF2B5EF4-FFF2-40B4-BE49-F238E27FC236}">
                <a16:creationId xmlns:a16="http://schemas.microsoft.com/office/drawing/2014/main" id="{146653D0-0A98-4B16-BF2E-AD2ADA5EC6B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98541" y="6080125"/>
            <a:ext cx="1014941" cy="404586"/>
          </a:xfrm>
          <a:prstGeom prst="rect">
            <a:avLst/>
          </a:prstGeom>
          <a:blipFill>
            <a:blip r:embed="rId8" cstate="print"/>
            <a:stretch>
              <a:fillRect/>
            </a:stretch>
          </a:blipFill>
          <a:extLst/>
        </p:spPr>
      </p:pic>
      <p:pic>
        <p:nvPicPr>
          <p:cNvPr id="13" name="Picture 12">
            <a:extLst>
              <a:ext uri="{FF2B5EF4-FFF2-40B4-BE49-F238E27FC236}">
                <a16:creationId xmlns:a16="http://schemas.microsoft.com/office/drawing/2014/main" id="{1064C287-B0C7-4C8F-B365-597B836F0539}"/>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2006523" y="5701219"/>
            <a:ext cx="770031" cy="780543"/>
          </a:xfrm>
          <a:prstGeom prst="rect">
            <a:avLst/>
          </a:prstGeom>
          <a:noFill/>
        </p:spPr>
      </p:pic>
    </p:spTree>
    <p:extLst>
      <p:ext uri="{BB962C8B-B14F-4D97-AF65-F5344CB8AC3E}">
        <p14:creationId xmlns:p14="http://schemas.microsoft.com/office/powerpoint/2010/main" val="3857095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854A2"/>
              </a:buClr>
              <a:buSzPct val="100000"/>
              <a:buBlip>
                <a:blip r:embed="rId3"/>
              </a:buBlip>
              <a:defRPr sz="2400">
                <a:solidFill>
                  <a:schemeClr val="tx1"/>
                </a:solidFill>
                <a:latin typeface="Calibri" charset="0"/>
                <a:ea typeface="ＭＳ Ｐゴシック" charset="-128"/>
              </a:defRPr>
            </a:lvl1pPr>
            <a:lvl2pPr marL="742950" indent="-285750">
              <a:spcBef>
                <a:spcPct val="20000"/>
              </a:spcBef>
              <a:buClr>
                <a:srgbClr val="0854A2"/>
              </a:buClr>
              <a:buFont typeface="Lucida Grande" charset="0"/>
              <a:buChar char="&gt;"/>
              <a:defRPr sz="2000">
                <a:solidFill>
                  <a:schemeClr val="tx1"/>
                </a:solidFill>
                <a:latin typeface="Calibri" charset="0"/>
                <a:ea typeface="ＭＳ Ｐゴシック" charset="-128"/>
              </a:defRPr>
            </a:lvl2pPr>
            <a:lvl3pPr marL="1143000" indent="-228600">
              <a:spcBef>
                <a:spcPct val="20000"/>
              </a:spcBef>
              <a:buClr>
                <a:srgbClr val="0854A2"/>
              </a:buClr>
              <a:buFont typeface="Lucida Grande" charset="0"/>
              <a:buChar char="●"/>
              <a:defRPr>
                <a:solidFill>
                  <a:schemeClr val="tx1"/>
                </a:solidFill>
                <a:latin typeface="Calibri" charset="0"/>
                <a:ea typeface="ＭＳ Ｐゴシック" charset="-128"/>
              </a:defRPr>
            </a:lvl3pPr>
            <a:lvl4pPr marL="1600200" indent="-228600">
              <a:spcBef>
                <a:spcPct val="20000"/>
              </a:spcBef>
              <a:buClr>
                <a:srgbClr val="0854A2"/>
              </a:buClr>
              <a:buFont typeface="Courier New" charset="0"/>
              <a:buChar char="o"/>
              <a:defRPr sz="1600">
                <a:solidFill>
                  <a:schemeClr val="tx1"/>
                </a:solidFill>
                <a:latin typeface="Calibri" charset="0"/>
                <a:ea typeface="ＭＳ Ｐゴシック" charset="-128"/>
              </a:defRPr>
            </a:lvl4pPr>
            <a:lvl5pPr marL="2057400" indent="-228600">
              <a:spcBef>
                <a:spcPct val="20000"/>
              </a:spcBef>
              <a:buClr>
                <a:srgbClr val="0854A2"/>
              </a:buClr>
              <a:buFont typeface="Arial" charset="0"/>
              <a:buChar char="•"/>
              <a:defRPr sz="16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Clr>
                <a:srgbClr val="0854A2"/>
              </a:buClr>
              <a:buFont typeface="Arial" charset="0"/>
              <a:buChar char="•"/>
              <a:defRPr sz="16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Clr>
                <a:srgbClr val="0854A2"/>
              </a:buClr>
              <a:buFont typeface="Arial" charset="0"/>
              <a:buChar char="•"/>
              <a:defRPr sz="16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Clr>
                <a:srgbClr val="0854A2"/>
              </a:buClr>
              <a:buFont typeface="Arial" charset="0"/>
              <a:buChar char="•"/>
              <a:defRPr sz="16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Clr>
                <a:srgbClr val="0854A2"/>
              </a:buClr>
              <a:buFont typeface="Arial" charset="0"/>
              <a:buChar char="•"/>
              <a:defRPr sz="1600">
                <a:solidFill>
                  <a:schemeClr val="tx1"/>
                </a:solidFill>
                <a:latin typeface="Calibri" charset="0"/>
                <a:ea typeface="ＭＳ Ｐゴシック" charset="-128"/>
              </a:defRPr>
            </a:lvl9pPr>
          </a:lstStyle>
          <a:p>
            <a:pPr>
              <a:spcBef>
                <a:spcPct val="0"/>
              </a:spcBef>
              <a:buClrTx/>
              <a:buSzTx/>
              <a:buFontTx/>
              <a:buNone/>
            </a:pPr>
            <a:fld id="{50127B82-E181-5D47-9134-51303D50BE64}" type="slidenum">
              <a:rPr lang="en-US" altLang="x-none" sz="800">
                <a:solidFill>
                  <a:schemeClr val="bg1"/>
                </a:solidFill>
              </a:rPr>
              <a:pPr>
                <a:spcBef>
                  <a:spcPct val="0"/>
                </a:spcBef>
                <a:buClrTx/>
                <a:buSzTx/>
                <a:buFontTx/>
                <a:buNone/>
              </a:pPr>
              <a:t>4</a:t>
            </a:fld>
            <a:endParaRPr lang="en-US" altLang="x-none" sz="800">
              <a:solidFill>
                <a:schemeClr val="bg1"/>
              </a:solidFill>
            </a:endParaRPr>
          </a:p>
        </p:txBody>
      </p:sp>
      <p:sp>
        <p:nvSpPr>
          <p:cNvPr id="2" name="Title 1"/>
          <p:cNvSpPr>
            <a:spLocks noGrp="1"/>
          </p:cNvSpPr>
          <p:nvPr>
            <p:ph type="title" idx="4294967295"/>
          </p:nvPr>
        </p:nvSpPr>
        <p:spPr>
          <a:xfrm>
            <a:off x="444500" y="671562"/>
            <a:ext cx="8255000" cy="915988"/>
          </a:xfrm>
        </p:spPr>
        <p:txBody>
          <a:bodyPr/>
          <a:lstStyle/>
          <a:p>
            <a:pPr algn="ctr"/>
            <a:r>
              <a:rPr lang="en-US" sz="4400" dirty="0"/>
              <a:t>Agenda </a:t>
            </a:r>
          </a:p>
        </p:txBody>
      </p:sp>
      <p:sp>
        <p:nvSpPr>
          <p:cNvPr id="5" name="Content Placeholder 2"/>
          <p:cNvSpPr>
            <a:spLocks noGrp="1"/>
          </p:cNvSpPr>
          <p:nvPr>
            <p:ph idx="4294967295"/>
          </p:nvPr>
        </p:nvSpPr>
        <p:spPr>
          <a:xfrm>
            <a:off x="620667" y="1404044"/>
            <a:ext cx="7902665" cy="4372974"/>
          </a:xfrm>
        </p:spPr>
        <p:txBody>
          <a:bodyPr>
            <a:noAutofit/>
          </a:bodyPr>
          <a:lstStyle/>
          <a:p>
            <a:pPr marL="460375" indent="-457200">
              <a:buFont typeface="Arial" panose="020B0604020202020204" pitchFamily="34" charset="0"/>
              <a:buChar char="•"/>
            </a:pPr>
            <a:r>
              <a:rPr lang="en-US" sz="2400" b="1" dirty="0"/>
              <a:t>Welcome and Introductions, </a:t>
            </a:r>
            <a:r>
              <a:rPr lang="en-US" sz="2400" i="1" dirty="0"/>
              <a:t>Rachel Landefeld, MPA,</a:t>
            </a:r>
            <a:r>
              <a:rPr lang="en-US" sz="2400" b="1" dirty="0"/>
              <a:t> </a:t>
            </a:r>
            <a:r>
              <a:rPr lang="en-US" sz="2400" i="1" dirty="0"/>
              <a:t>Strategic Management Services, LLC </a:t>
            </a:r>
          </a:p>
          <a:p>
            <a:pPr marL="460375" indent="-457200">
              <a:buFont typeface="Arial" panose="020B0604020202020204" pitchFamily="34" charset="0"/>
              <a:buChar char="•"/>
            </a:pPr>
            <a:r>
              <a:rPr lang="en-US" sz="2400" b="1" dirty="0"/>
              <a:t>Managing the Psychological and Psychosocial Effects of a Cancer Diagnosis in Behavioral Health </a:t>
            </a:r>
            <a:r>
              <a:rPr lang="en-US" sz="2400" i="1" dirty="0"/>
              <a:t>Drucilla Brethwaite, MSW, LCSW, Inova Life with Cancer, Inova </a:t>
            </a:r>
            <a:r>
              <a:rPr lang="en-US" sz="2400" i="1" dirty="0" err="1"/>
              <a:t>Schar</a:t>
            </a:r>
            <a:r>
              <a:rPr lang="en-US" sz="2400" i="1" dirty="0"/>
              <a:t> Cancer Institute </a:t>
            </a:r>
          </a:p>
          <a:p>
            <a:pPr marL="460375" indent="-457200">
              <a:buFont typeface="Arial" panose="020B0604020202020204" pitchFamily="34" charset="0"/>
              <a:buChar char="•"/>
            </a:pPr>
            <a:r>
              <a:rPr lang="en-US" sz="2400" b="1" dirty="0"/>
              <a:t>Integrated Mental Health and Cancer Care for Individuals with Serious Mental Illness, </a:t>
            </a:r>
            <a:r>
              <a:rPr lang="en-US" sz="2400" i="1" dirty="0"/>
              <a:t>Kelly Irwin, MD, Massachusetts General Hospital Cancer Center, Director, the Collaborative Care and Community Engagement Program</a:t>
            </a:r>
          </a:p>
          <a:p>
            <a:pPr marL="460375" indent="-457200">
              <a:buFont typeface="Arial" panose="020B0604020202020204" pitchFamily="34" charset="0"/>
              <a:buChar char="•"/>
            </a:pPr>
            <a:r>
              <a:rPr lang="en-US" sz="2400" b="1" dirty="0"/>
              <a:t>Q &amp; A</a:t>
            </a:r>
          </a:p>
          <a:p>
            <a:pPr marL="460375" indent="-457200">
              <a:buFont typeface="Arial" panose="020B0604020202020204" pitchFamily="34" charset="0"/>
              <a:buChar char="•"/>
            </a:pPr>
            <a:r>
              <a:rPr lang="en-US" sz="2400" b="1" dirty="0"/>
              <a:t>Wrap-up</a:t>
            </a:r>
          </a:p>
        </p:txBody>
      </p:sp>
    </p:spTree>
    <p:extLst>
      <p:ext uri="{BB962C8B-B14F-4D97-AF65-F5344CB8AC3E}">
        <p14:creationId xmlns:p14="http://schemas.microsoft.com/office/powerpoint/2010/main" val="1423679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854A2"/>
              </a:buClr>
              <a:buSzPct val="100000"/>
              <a:buBlip>
                <a:blip r:embed="rId3"/>
              </a:buBlip>
              <a:defRPr sz="2400">
                <a:solidFill>
                  <a:schemeClr val="tx1"/>
                </a:solidFill>
                <a:latin typeface="Calibri" charset="0"/>
                <a:ea typeface="ＭＳ Ｐゴシック" charset="-128"/>
              </a:defRPr>
            </a:lvl1pPr>
            <a:lvl2pPr marL="742950" indent="-285750">
              <a:spcBef>
                <a:spcPct val="20000"/>
              </a:spcBef>
              <a:buClr>
                <a:srgbClr val="0854A2"/>
              </a:buClr>
              <a:buFont typeface="Lucida Grande" charset="0"/>
              <a:buChar char="&gt;"/>
              <a:defRPr sz="2000">
                <a:solidFill>
                  <a:schemeClr val="tx1"/>
                </a:solidFill>
                <a:latin typeface="Calibri" charset="0"/>
                <a:ea typeface="ＭＳ Ｐゴシック" charset="-128"/>
              </a:defRPr>
            </a:lvl2pPr>
            <a:lvl3pPr marL="1143000" indent="-228600">
              <a:spcBef>
                <a:spcPct val="20000"/>
              </a:spcBef>
              <a:buClr>
                <a:srgbClr val="0854A2"/>
              </a:buClr>
              <a:buFont typeface="Lucida Grande" charset="0"/>
              <a:buChar char="●"/>
              <a:defRPr>
                <a:solidFill>
                  <a:schemeClr val="tx1"/>
                </a:solidFill>
                <a:latin typeface="Calibri" charset="0"/>
                <a:ea typeface="ＭＳ Ｐゴシック" charset="-128"/>
              </a:defRPr>
            </a:lvl3pPr>
            <a:lvl4pPr marL="1600200" indent="-228600">
              <a:spcBef>
                <a:spcPct val="20000"/>
              </a:spcBef>
              <a:buClr>
                <a:srgbClr val="0854A2"/>
              </a:buClr>
              <a:buFont typeface="Courier New" charset="0"/>
              <a:buChar char="o"/>
              <a:defRPr sz="1600">
                <a:solidFill>
                  <a:schemeClr val="tx1"/>
                </a:solidFill>
                <a:latin typeface="Calibri" charset="0"/>
                <a:ea typeface="ＭＳ Ｐゴシック" charset="-128"/>
              </a:defRPr>
            </a:lvl4pPr>
            <a:lvl5pPr marL="2057400" indent="-228600">
              <a:spcBef>
                <a:spcPct val="20000"/>
              </a:spcBef>
              <a:buClr>
                <a:srgbClr val="0854A2"/>
              </a:buClr>
              <a:buFont typeface="Arial" charset="0"/>
              <a:buChar char="•"/>
              <a:defRPr sz="16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Clr>
                <a:srgbClr val="0854A2"/>
              </a:buClr>
              <a:buFont typeface="Arial" charset="0"/>
              <a:buChar char="•"/>
              <a:defRPr sz="16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Clr>
                <a:srgbClr val="0854A2"/>
              </a:buClr>
              <a:buFont typeface="Arial" charset="0"/>
              <a:buChar char="•"/>
              <a:defRPr sz="16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Clr>
                <a:srgbClr val="0854A2"/>
              </a:buClr>
              <a:buFont typeface="Arial" charset="0"/>
              <a:buChar char="•"/>
              <a:defRPr sz="16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Clr>
                <a:srgbClr val="0854A2"/>
              </a:buClr>
              <a:buFont typeface="Arial" charset="0"/>
              <a:buChar char="•"/>
              <a:defRPr sz="1600">
                <a:solidFill>
                  <a:schemeClr val="tx1"/>
                </a:solidFill>
                <a:latin typeface="Calibri" charset="0"/>
                <a:ea typeface="ＭＳ Ｐゴシック" charset="-128"/>
              </a:defRPr>
            </a:lvl9pPr>
          </a:lstStyle>
          <a:p>
            <a:pPr>
              <a:spcBef>
                <a:spcPct val="0"/>
              </a:spcBef>
              <a:buClrTx/>
              <a:buSzTx/>
              <a:buFontTx/>
              <a:buNone/>
            </a:pPr>
            <a:fld id="{50127B82-E181-5D47-9134-51303D50BE64}" type="slidenum">
              <a:rPr lang="en-US" altLang="x-none" sz="800">
                <a:solidFill>
                  <a:schemeClr val="bg1"/>
                </a:solidFill>
              </a:rPr>
              <a:pPr>
                <a:spcBef>
                  <a:spcPct val="0"/>
                </a:spcBef>
                <a:buClrTx/>
                <a:buSzTx/>
                <a:buFontTx/>
                <a:buNone/>
              </a:pPr>
              <a:t>5</a:t>
            </a:fld>
            <a:endParaRPr lang="en-US" altLang="x-none" sz="800">
              <a:solidFill>
                <a:schemeClr val="bg1"/>
              </a:solidFill>
            </a:endParaRPr>
          </a:p>
        </p:txBody>
      </p:sp>
      <p:sp>
        <p:nvSpPr>
          <p:cNvPr id="7" name="Content Placeholder 2"/>
          <p:cNvSpPr>
            <a:spLocks noGrp="1"/>
          </p:cNvSpPr>
          <p:nvPr>
            <p:ph sz="half" idx="4294967295"/>
          </p:nvPr>
        </p:nvSpPr>
        <p:spPr>
          <a:xfrm>
            <a:off x="0" y="692150"/>
            <a:ext cx="6583680" cy="6165850"/>
          </a:xfrm>
        </p:spPr>
        <p:txBody>
          <a:bodyPr>
            <a:noAutofit/>
          </a:bodyPr>
          <a:lstStyle/>
          <a:p>
            <a:pPr marL="3175" indent="0">
              <a:buNone/>
            </a:pPr>
            <a:r>
              <a:rPr lang="en-US" sz="2800" b="1" dirty="0">
                <a:solidFill>
                  <a:srgbClr val="0854A2"/>
                </a:solidFill>
              </a:rPr>
              <a:t>Drucilla </a:t>
            </a:r>
            <a:r>
              <a:rPr lang="en-US" sz="2800" b="1" dirty="0" err="1">
                <a:solidFill>
                  <a:srgbClr val="0854A2"/>
                </a:solidFill>
              </a:rPr>
              <a:t>Brethwaite</a:t>
            </a:r>
            <a:r>
              <a:rPr lang="en-US" sz="2800" b="1" dirty="0">
                <a:solidFill>
                  <a:srgbClr val="0854A2"/>
                </a:solidFill>
              </a:rPr>
              <a:t>, MSW, LCSW - </a:t>
            </a:r>
            <a:r>
              <a:rPr lang="en-US" sz="2800" b="1" i="1" dirty="0">
                <a:solidFill>
                  <a:srgbClr val="0854A2"/>
                </a:solidFill>
              </a:rPr>
              <a:t>Director</a:t>
            </a:r>
            <a:r>
              <a:rPr lang="en-US" i="1" dirty="0">
                <a:solidFill>
                  <a:srgbClr val="0854A2"/>
                </a:solidFill>
              </a:rPr>
              <a:t>, </a:t>
            </a:r>
            <a:r>
              <a:rPr lang="en-US" sz="2000" i="1" dirty="0">
                <a:solidFill>
                  <a:srgbClr val="0854A2"/>
                </a:solidFill>
              </a:rPr>
              <a:t>Inova Life with Cancer, Inova </a:t>
            </a:r>
            <a:r>
              <a:rPr lang="en-US" sz="2000" i="1" dirty="0" err="1">
                <a:solidFill>
                  <a:srgbClr val="0854A2"/>
                </a:solidFill>
              </a:rPr>
              <a:t>Schar</a:t>
            </a:r>
            <a:r>
              <a:rPr lang="en-US" sz="2000" i="1" dirty="0">
                <a:solidFill>
                  <a:srgbClr val="0854A2"/>
                </a:solidFill>
              </a:rPr>
              <a:t> Cancer Institute</a:t>
            </a:r>
          </a:p>
          <a:p>
            <a:pPr>
              <a:buFont typeface="Arial" panose="020B0604020202020204" pitchFamily="34" charset="0"/>
              <a:buChar char="•"/>
            </a:pPr>
            <a:r>
              <a:rPr lang="en-US" sz="2000" dirty="0"/>
              <a:t>Drucilla is the Director of the Inova Life with Cancer Family Center. She oversees the delivery of programs, processes, and procedures for patients and families at the Center. In addition, she continues to provide counseling to individuals, couples, and families to promote adjustment to illness and improved quality of life.</a:t>
            </a:r>
          </a:p>
          <a:p>
            <a:pPr marL="288925" indent="-285750">
              <a:buFont typeface="Arial" panose="020B0604020202020204" pitchFamily="34" charset="0"/>
              <a:buChar char="•"/>
            </a:pPr>
            <a:endParaRPr lang="en-US" sz="2000" dirty="0"/>
          </a:p>
          <a:p>
            <a:pPr>
              <a:buFont typeface="Arial" panose="020B0604020202020204" pitchFamily="34" charset="0"/>
              <a:buChar char="•"/>
            </a:pPr>
            <a:r>
              <a:rPr lang="en-US" sz="2000" dirty="0"/>
              <a:t>Areas of interest include couples, insomnia, mind-body wellness, survivorship issues, caregivers, resiliency, end of life, and grief/bereavement. In collaboration with colleagues, she has helped create psychoeducational programs on Exploring Mind-Body Techniques, Tools for Couples Facing Cancer, Insomnia, Crafting a Legacy, Maintaining Resiliency, and Managing Anger. Drucilla co-facilitates a number of groups.</a:t>
            </a:r>
          </a:p>
        </p:txBody>
      </p:sp>
      <p:pic>
        <p:nvPicPr>
          <p:cNvPr id="5" name="Picture 4" descr="https://www.lifewithcancer.org/wp-content/uploads/2015/11/Brethwaite_Drucilla_0005_web-218x300.jpg">
            <a:extLst>
              <a:ext uri="{FF2B5EF4-FFF2-40B4-BE49-F238E27FC236}">
                <a16:creationId xmlns:a16="http://schemas.microsoft.com/office/drawing/2014/main" id="{EA2687BE-47B0-47A2-A145-1C7E31805B2C}"/>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6736303" y="968743"/>
            <a:ext cx="2173159" cy="3018466"/>
          </a:xfrm>
          <a:prstGeom prst="rect">
            <a:avLst/>
          </a:prstGeom>
          <a:noFill/>
          <a:ln>
            <a:noFill/>
          </a:ln>
        </p:spPr>
      </p:pic>
    </p:spTree>
    <p:extLst>
      <p:ext uri="{BB962C8B-B14F-4D97-AF65-F5344CB8AC3E}">
        <p14:creationId xmlns:p14="http://schemas.microsoft.com/office/powerpoint/2010/main" val="1652710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a:extLst>
              <a:ext uri="{FF2B5EF4-FFF2-40B4-BE49-F238E27FC236}">
                <a16:creationId xmlns:a16="http://schemas.microsoft.com/office/drawing/2014/main" id="{CE718B52-2857-4201-9C36-D2A72D0FDB9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95600" y="2590800"/>
            <a:ext cx="5562600"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TextBox 1">
            <a:extLst>
              <a:ext uri="{FF2B5EF4-FFF2-40B4-BE49-F238E27FC236}">
                <a16:creationId xmlns:a16="http://schemas.microsoft.com/office/drawing/2014/main" id="{3EA9BB7B-8D1B-4F2B-B985-4A478A3C1EDC}"/>
              </a:ext>
            </a:extLst>
          </p:cNvPr>
          <p:cNvSpPr txBox="1">
            <a:spLocks noChangeArrowheads="1"/>
          </p:cNvSpPr>
          <p:nvPr/>
        </p:nvSpPr>
        <p:spPr bwMode="auto">
          <a:xfrm>
            <a:off x="838200" y="5562600"/>
            <a:ext cx="7467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52B1E"/>
              </a:buClr>
              <a:buChar char="•"/>
              <a:defRPr>
                <a:solidFill>
                  <a:srgbClr val="00337F"/>
                </a:solidFill>
                <a:latin typeface="Arial" panose="020B0604020202020204" pitchFamily="34" charset="0"/>
              </a:defRPr>
            </a:lvl1pPr>
            <a:lvl2pPr marL="742950" indent="-285750">
              <a:spcBef>
                <a:spcPct val="20000"/>
              </a:spcBef>
              <a:buClr>
                <a:srgbClr val="D52B1E"/>
              </a:buClr>
              <a:buChar char="–"/>
              <a:defRPr>
                <a:solidFill>
                  <a:srgbClr val="00337F"/>
                </a:solidFill>
                <a:latin typeface="Arial" panose="020B0604020202020204" pitchFamily="34" charset="0"/>
              </a:defRPr>
            </a:lvl2pPr>
            <a:lvl3pPr marL="1143000" indent="-228600">
              <a:spcBef>
                <a:spcPct val="20000"/>
              </a:spcBef>
              <a:buClr>
                <a:srgbClr val="D52B1E"/>
              </a:buClr>
              <a:buChar char="•"/>
              <a:defRPr>
                <a:solidFill>
                  <a:srgbClr val="00337F"/>
                </a:solidFill>
                <a:latin typeface="Arial" panose="020B0604020202020204" pitchFamily="34" charset="0"/>
              </a:defRPr>
            </a:lvl3pPr>
            <a:lvl4pPr marL="1600200" indent="-228600">
              <a:spcBef>
                <a:spcPct val="20000"/>
              </a:spcBef>
              <a:buClr>
                <a:srgbClr val="D52B1E"/>
              </a:buClr>
              <a:buChar char="–"/>
              <a:defRPr>
                <a:solidFill>
                  <a:srgbClr val="00337F"/>
                </a:solidFill>
                <a:latin typeface="Arial" panose="020B0604020202020204" pitchFamily="34" charset="0"/>
              </a:defRPr>
            </a:lvl4pPr>
            <a:lvl5pPr marL="2057400" indent="-228600">
              <a:spcBef>
                <a:spcPct val="20000"/>
              </a:spcBef>
              <a:buClr>
                <a:srgbClr val="D52B1E"/>
              </a:buClr>
              <a:buChar char="•"/>
              <a:defRPr>
                <a:solidFill>
                  <a:srgbClr val="00337F"/>
                </a:solidFill>
                <a:latin typeface="Arial" panose="020B0604020202020204" pitchFamily="34" charset="0"/>
              </a:defRPr>
            </a:lvl5pPr>
            <a:lvl6pPr marL="2514600" indent="-228600" eaLnBrk="0" fontAlgn="base" hangingPunct="0">
              <a:spcBef>
                <a:spcPct val="20000"/>
              </a:spcBef>
              <a:spcAft>
                <a:spcPct val="0"/>
              </a:spcAft>
              <a:buClr>
                <a:srgbClr val="D52B1E"/>
              </a:buClr>
              <a:buChar char="•"/>
              <a:defRPr>
                <a:solidFill>
                  <a:srgbClr val="00337F"/>
                </a:solidFill>
                <a:latin typeface="Arial" panose="020B0604020202020204" pitchFamily="34" charset="0"/>
              </a:defRPr>
            </a:lvl6pPr>
            <a:lvl7pPr marL="2971800" indent="-228600" eaLnBrk="0" fontAlgn="base" hangingPunct="0">
              <a:spcBef>
                <a:spcPct val="20000"/>
              </a:spcBef>
              <a:spcAft>
                <a:spcPct val="0"/>
              </a:spcAft>
              <a:buClr>
                <a:srgbClr val="D52B1E"/>
              </a:buClr>
              <a:buChar char="•"/>
              <a:defRPr>
                <a:solidFill>
                  <a:srgbClr val="00337F"/>
                </a:solidFill>
                <a:latin typeface="Arial" panose="020B0604020202020204" pitchFamily="34" charset="0"/>
              </a:defRPr>
            </a:lvl7pPr>
            <a:lvl8pPr marL="3429000" indent="-228600" eaLnBrk="0" fontAlgn="base" hangingPunct="0">
              <a:spcBef>
                <a:spcPct val="20000"/>
              </a:spcBef>
              <a:spcAft>
                <a:spcPct val="0"/>
              </a:spcAft>
              <a:buClr>
                <a:srgbClr val="D52B1E"/>
              </a:buClr>
              <a:buChar char="•"/>
              <a:defRPr>
                <a:solidFill>
                  <a:srgbClr val="00337F"/>
                </a:solidFill>
                <a:latin typeface="Arial" panose="020B0604020202020204" pitchFamily="34" charset="0"/>
              </a:defRPr>
            </a:lvl8pPr>
            <a:lvl9pPr marL="3886200" indent="-228600" eaLnBrk="0" fontAlgn="base" hangingPunct="0">
              <a:spcBef>
                <a:spcPct val="20000"/>
              </a:spcBef>
              <a:spcAft>
                <a:spcPct val="0"/>
              </a:spcAft>
              <a:buClr>
                <a:srgbClr val="D52B1E"/>
              </a:buClr>
              <a:buChar char="•"/>
              <a:defRPr>
                <a:solidFill>
                  <a:srgbClr val="00337F"/>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Drucilla Brethwaite, Director, Inova Life with Cancer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drucilla.brethwaite@inova.org</a:t>
            </a:r>
          </a:p>
        </p:txBody>
      </p:sp>
      <p:pic>
        <p:nvPicPr>
          <p:cNvPr id="4100" name="Picture 15" descr="V:\Logos and Marks\Inova_LWC_Logo All White.png">
            <a:extLst>
              <a:ext uri="{FF2B5EF4-FFF2-40B4-BE49-F238E27FC236}">
                <a16:creationId xmlns:a16="http://schemas.microsoft.com/office/drawing/2014/main" id="{C0BAA24E-0228-46F9-927A-9B5A1423DD9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438" y="182563"/>
            <a:ext cx="1858962"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0A0618AF-DBEA-42B0-BBA9-6A2F9CD05A07}"/>
              </a:ext>
            </a:extLst>
          </p:cNvPr>
          <p:cNvSpPr>
            <a:spLocks noGrp="1" noChangeArrowheads="1"/>
          </p:cNvSpPr>
          <p:nvPr>
            <p:ph type="title"/>
          </p:nvPr>
        </p:nvSpPr>
        <p:spPr>
          <a:xfrm>
            <a:off x="1905000" y="0"/>
            <a:ext cx="5181600" cy="1143000"/>
          </a:xfrm>
        </p:spPr>
        <p:txBody>
          <a:bodyPr/>
          <a:lstStyle/>
          <a:p>
            <a:pPr algn="ctr"/>
            <a:r>
              <a:rPr lang="en-US" altLang="en-US" sz="3200"/>
              <a:t>Inova Schar Cancer Institute</a:t>
            </a:r>
          </a:p>
        </p:txBody>
      </p:sp>
      <p:pic>
        <p:nvPicPr>
          <p:cNvPr id="4100" name="Picture 4">
            <a:extLst>
              <a:ext uri="{FF2B5EF4-FFF2-40B4-BE49-F238E27FC236}">
                <a16:creationId xmlns:a16="http://schemas.microsoft.com/office/drawing/2014/main" id="{E81BD38A-82B2-4502-998C-A8524FF399E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58107" y="4038600"/>
            <a:ext cx="3352800" cy="22375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124" name="Picture 7">
            <a:extLst>
              <a:ext uri="{FF2B5EF4-FFF2-40B4-BE49-F238E27FC236}">
                <a16:creationId xmlns:a16="http://schemas.microsoft.com/office/drawing/2014/main" id="{2DA052A7-C613-4099-BA71-DCE2C97BB70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38400" y="1219200"/>
            <a:ext cx="4392613" cy="2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8">
            <a:extLst>
              <a:ext uri="{FF2B5EF4-FFF2-40B4-BE49-F238E27FC236}">
                <a16:creationId xmlns:a16="http://schemas.microsoft.com/office/drawing/2014/main" id="{5D0F230C-C398-43EF-B0B2-581317A0703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0813" y="2201863"/>
            <a:ext cx="2287587" cy="176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10">
            <a:extLst>
              <a:ext uri="{FF2B5EF4-FFF2-40B4-BE49-F238E27FC236}">
                <a16:creationId xmlns:a16="http://schemas.microsoft.com/office/drawing/2014/main" id="{4597FE38-D521-4626-B65A-97CF91648CB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556375" y="4259263"/>
            <a:ext cx="2587625" cy="128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11">
            <a:extLst>
              <a:ext uri="{FF2B5EF4-FFF2-40B4-BE49-F238E27FC236}">
                <a16:creationId xmlns:a16="http://schemas.microsoft.com/office/drawing/2014/main" id="{161921AA-919B-46D9-A219-3CDCED8C182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50813" y="4179888"/>
            <a:ext cx="2676525"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0" name="Picture 14">
            <a:extLst>
              <a:ext uri="{FF2B5EF4-FFF2-40B4-BE49-F238E27FC236}">
                <a16:creationId xmlns:a16="http://schemas.microsoft.com/office/drawing/2014/main" id="{AC67FA06-0919-436C-956A-A0134EC725A1}"/>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830615" y="2386339"/>
            <a:ext cx="2133600" cy="1600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129" name="TextBox 2">
            <a:extLst>
              <a:ext uri="{FF2B5EF4-FFF2-40B4-BE49-F238E27FC236}">
                <a16:creationId xmlns:a16="http://schemas.microsoft.com/office/drawing/2014/main" id="{00771C62-C708-4109-BD29-27777CAE13FD}"/>
              </a:ext>
            </a:extLst>
          </p:cNvPr>
          <p:cNvSpPr txBox="1">
            <a:spLocks noChangeArrowheads="1"/>
          </p:cNvSpPr>
          <p:nvPr/>
        </p:nvSpPr>
        <p:spPr bwMode="auto">
          <a:xfrm>
            <a:off x="2590800" y="6400800"/>
            <a:ext cx="411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52B1E"/>
              </a:buClr>
              <a:buChar char="•"/>
              <a:defRPr>
                <a:solidFill>
                  <a:srgbClr val="00337F"/>
                </a:solidFill>
                <a:latin typeface="Arial" panose="020B0604020202020204" pitchFamily="34" charset="0"/>
              </a:defRPr>
            </a:lvl1pPr>
            <a:lvl2pPr marL="742950" indent="-285750">
              <a:spcBef>
                <a:spcPct val="20000"/>
              </a:spcBef>
              <a:buClr>
                <a:srgbClr val="D52B1E"/>
              </a:buClr>
              <a:buChar char="–"/>
              <a:defRPr>
                <a:solidFill>
                  <a:srgbClr val="00337F"/>
                </a:solidFill>
                <a:latin typeface="Arial" panose="020B0604020202020204" pitchFamily="34" charset="0"/>
              </a:defRPr>
            </a:lvl2pPr>
            <a:lvl3pPr marL="1143000" indent="-228600">
              <a:spcBef>
                <a:spcPct val="20000"/>
              </a:spcBef>
              <a:buClr>
                <a:srgbClr val="D52B1E"/>
              </a:buClr>
              <a:buChar char="•"/>
              <a:defRPr>
                <a:solidFill>
                  <a:srgbClr val="00337F"/>
                </a:solidFill>
                <a:latin typeface="Arial" panose="020B0604020202020204" pitchFamily="34" charset="0"/>
              </a:defRPr>
            </a:lvl3pPr>
            <a:lvl4pPr marL="1600200" indent="-228600">
              <a:spcBef>
                <a:spcPct val="20000"/>
              </a:spcBef>
              <a:buClr>
                <a:srgbClr val="D52B1E"/>
              </a:buClr>
              <a:buChar char="–"/>
              <a:defRPr>
                <a:solidFill>
                  <a:srgbClr val="00337F"/>
                </a:solidFill>
                <a:latin typeface="Arial" panose="020B0604020202020204" pitchFamily="34" charset="0"/>
              </a:defRPr>
            </a:lvl4pPr>
            <a:lvl5pPr marL="2057400" indent="-228600">
              <a:spcBef>
                <a:spcPct val="20000"/>
              </a:spcBef>
              <a:buClr>
                <a:srgbClr val="D52B1E"/>
              </a:buClr>
              <a:buChar char="•"/>
              <a:defRPr>
                <a:solidFill>
                  <a:srgbClr val="00337F"/>
                </a:solidFill>
                <a:latin typeface="Arial" panose="020B0604020202020204" pitchFamily="34" charset="0"/>
              </a:defRPr>
            </a:lvl5pPr>
            <a:lvl6pPr marL="2514600" indent="-228600" eaLnBrk="0" fontAlgn="base" hangingPunct="0">
              <a:spcBef>
                <a:spcPct val="20000"/>
              </a:spcBef>
              <a:spcAft>
                <a:spcPct val="0"/>
              </a:spcAft>
              <a:buClr>
                <a:srgbClr val="D52B1E"/>
              </a:buClr>
              <a:buChar char="•"/>
              <a:defRPr>
                <a:solidFill>
                  <a:srgbClr val="00337F"/>
                </a:solidFill>
                <a:latin typeface="Arial" panose="020B0604020202020204" pitchFamily="34" charset="0"/>
              </a:defRPr>
            </a:lvl6pPr>
            <a:lvl7pPr marL="2971800" indent="-228600" eaLnBrk="0" fontAlgn="base" hangingPunct="0">
              <a:spcBef>
                <a:spcPct val="20000"/>
              </a:spcBef>
              <a:spcAft>
                <a:spcPct val="0"/>
              </a:spcAft>
              <a:buClr>
                <a:srgbClr val="D52B1E"/>
              </a:buClr>
              <a:buChar char="•"/>
              <a:defRPr>
                <a:solidFill>
                  <a:srgbClr val="00337F"/>
                </a:solidFill>
                <a:latin typeface="Arial" panose="020B0604020202020204" pitchFamily="34" charset="0"/>
              </a:defRPr>
            </a:lvl7pPr>
            <a:lvl8pPr marL="3429000" indent="-228600" eaLnBrk="0" fontAlgn="base" hangingPunct="0">
              <a:spcBef>
                <a:spcPct val="20000"/>
              </a:spcBef>
              <a:spcAft>
                <a:spcPct val="0"/>
              </a:spcAft>
              <a:buClr>
                <a:srgbClr val="D52B1E"/>
              </a:buClr>
              <a:buChar char="•"/>
              <a:defRPr>
                <a:solidFill>
                  <a:srgbClr val="00337F"/>
                </a:solidFill>
                <a:latin typeface="Arial" panose="020B0604020202020204" pitchFamily="34" charset="0"/>
              </a:defRPr>
            </a:lvl8pPr>
            <a:lvl9pPr marL="3886200" indent="-228600" eaLnBrk="0" fontAlgn="base" hangingPunct="0">
              <a:spcBef>
                <a:spcPct val="20000"/>
              </a:spcBef>
              <a:spcAft>
                <a:spcPct val="0"/>
              </a:spcAft>
              <a:buClr>
                <a:srgbClr val="D52B1E"/>
              </a:buClr>
              <a:buChar char="•"/>
              <a:defRPr>
                <a:solidFill>
                  <a:srgbClr val="00337F"/>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Inova Life with Cancer Family Center</a:t>
            </a:r>
          </a:p>
        </p:txBody>
      </p:sp>
      <p:pic>
        <p:nvPicPr>
          <p:cNvPr id="5130" name="Picture 15" descr="V:\Logos and Marks\Inova_LWC_Logo All White.png">
            <a:extLst>
              <a:ext uri="{FF2B5EF4-FFF2-40B4-BE49-F238E27FC236}">
                <a16:creationId xmlns:a16="http://schemas.microsoft.com/office/drawing/2014/main" id="{4E949EB1-9F82-4D61-B99E-636A33BBBE24}"/>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98438" y="182563"/>
            <a:ext cx="1858962"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C54CE364-1548-451B-8895-4BE6B6F7BCF9}"/>
              </a:ext>
            </a:extLst>
          </p:cNvPr>
          <p:cNvSpPr>
            <a:spLocks noGrp="1" noChangeArrowheads="1"/>
          </p:cNvSpPr>
          <p:nvPr>
            <p:ph type="title"/>
          </p:nvPr>
        </p:nvSpPr>
        <p:spPr>
          <a:xfrm>
            <a:off x="2667000" y="182563"/>
            <a:ext cx="4495800" cy="944562"/>
          </a:xfrm>
        </p:spPr>
        <p:txBody>
          <a:bodyPr/>
          <a:lstStyle/>
          <a:p>
            <a:r>
              <a:rPr lang="en-US" altLang="en-US" sz="3600"/>
              <a:t>A Unique Model</a:t>
            </a:r>
          </a:p>
        </p:txBody>
      </p:sp>
      <p:sp>
        <p:nvSpPr>
          <p:cNvPr id="3" name="Content Placeholder 2">
            <a:extLst>
              <a:ext uri="{FF2B5EF4-FFF2-40B4-BE49-F238E27FC236}">
                <a16:creationId xmlns:a16="http://schemas.microsoft.com/office/drawing/2014/main" id="{1B0051A6-D14B-470B-9DB1-6F147C2263BB}"/>
              </a:ext>
            </a:extLst>
          </p:cNvPr>
          <p:cNvSpPr>
            <a:spLocks noGrp="1"/>
          </p:cNvSpPr>
          <p:nvPr>
            <p:ph sz="quarter" idx="1"/>
          </p:nvPr>
        </p:nvSpPr>
        <p:spPr>
          <a:xfrm>
            <a:off x="304800" y="1295400"/>
            <a:ext cx="8504238" cy="5486400"/>
          </a:xfrm>
        </p:spPr>
        <p:txBody>
          <a:bodyPr>
            <a:noAutofit/>
          </a:bodyPr>
          <a:lstStyle/>
          <a:p>
            <a:pPr>
              <a:spcBef>
                <a:spcPts val="0"/>
              </a:spcBef>
              <a:spcAft>
                <a:spcPts val="800"/>
              </a:spcAft>
              <a:buClr>
                <a:schemeClr val="tx1"/>
              </a:buClr>
              <a:buFont typeface="Arial" panose="020B0604020202020204" pitchFamily="34" charset="0"/>
              <a:buChar char="•"/>
              <a:defRPr/>
            </a:pPr>
            <a:r>
              <a:rPr lang="en-US" sz="2400" dirty="0">
                <a:solidFill>
                  <a:srgbClr val="002060"/>
                </a:solidFill>
                <a:latin typeface="+mj-lt"/>
              </a:rPr>
              <a:t>Psychosocial arm of Inova Schar Cancer Institute</a:t>
            </a:r>
          </a:p>
          <a:p>
            <a:pPr>
              <a:spcBef>
                <a:spcPts val="0"/>
              </a:spcBef>
              <a:spcAft>
                <a:spcPts val="800"/>
              </a:spcAft>
              <a:buClr>
                <a:schemeClr val="tx1"/>
              </a:buClr>
              <a:buFont typeface="Arial" panose="020B0604020202020204" pitchFamily="34" charset="0"/>
              <a:buChar char="•"/>
              <a:defRPr/>
            </a:pPr>
            <a:r>
              <a:rPr lang="en-US" sz="2400" dirty="0">
                <a:solidFill>
                  <a:srgbClr val="002060"/>
                </a:solidFill>
                <a:latin typeface="+mj-lt"/>
              </a:rPr>
              <a:t>Funded by the community</a:t>
            </a:r>
          </a:p>
          <a:p>
            <a:pPr>
              <a:spcBef>
                <a:spcPts val="0"/>
              </a:spcBef>
              <a:spcAft>
                <a:spcPts val="800"/>
              </a:spcAft>
              <a:buClr>
                <a:schemeClr val="tx1"/>
              </a:buClr>
              <a:buFont typeface="Arial" panose="020B0604020202020204" pitchFamily="34" charset="0"/>
              <a:buChar char="•"/>
              <a:defRPr/>
            </a:pPr>
            <a:r>
              <a:rPr lang="en-US" sz="2400" dirty="0">
                <a:solidFill>
                  <a:srgbClr val="002060"/>
                </a:solidFill>
                <a:latin typeface="+mj-lt"/>
              </a:rPr>
              <a:t>FREE resource regardless of where treated</a:t>
            </a:r>
          </a:p>
          <a:p>
            <a:pPr>
              <a:spcBef>
                <a:spcPts val="0"/>
              </a:spcBef>
              <a:spcAft>
                <a:spcPts val="800"/>
              </a:spcAft>
              <a:buClr>
                <a:schemeClr val="tx1"/>
              </a:buClr>
              <a:buFont typeface="Arial" panose="020B0604020202020204" pitchFamily="34" charset="0"/>
              <a:buChar char="•"/>
              <a:defRPr/>
            </a:pPr>
            <a:r>
              <a:rPr lang="en-US" sz="2400" dirty="0">
                <a:solidFill>
                  <a:srgbClr val="002060"/>
                </a:solidFill>
                <a:latin typeface="+mj-lt"/>
              </a:rPr>
              <a:t>Comprehensive, evidence-based programming</a:t>
            </a:r>
          </a:p>
          <a:p>
            <a:pPr>
              <a:spcBef>
                <a:spcPts val="0"/>
              </a:spcBef>
              <a:spcAft>
                <a:spcPts val="800"/>
              </a:spcAft>
              <a:buClr>
                <a:schemeClr val="tx1"/>
              </a:buClr>
              <a:buFont typeface="Arial" panose="020B0604020202020204" pitchFamily="34" charset="0"/>
              <a:buChar char="•"/>
              <a:defRPr/>
            </a:pPr>
            <a:r>
              <a:rPr lang="en-US" sz="2400" dirty="0">
                <a:solidFill>
                  <a:srgbClr val="002060"/>
                </a:solidFill>
                <a:latin typeface="+mj-lt"/>
              </a:rPr>
              <a:t>Adults and children</a:t>
            </a:r>
          </a:p>
          <a:p>
            <a:pPr>
              <a:spcBef>
                <a:spcPts val="0"/>
              </a:spcBef>
              <a:spcAft>
                <a:spcPts val="800"/>
              </a:spcAft>
              <a:buClr>
                <a:schemeClr val="tx1"/>
              </a:buClr>
              <a:buFont typeface="Arial" panose="020B0604020202020204" pitchFamily="34" charset="0"/>
              <a:buChar char="•"/>
              <a:defRPr/>
            </a:pPr>
            <a:r>
              <a:rPr lang="en-US" sz="2400" dirty="0">
                <a:solidFill>
                  <a:srgbClr val="002060"/>
                </a:solidFill>
                <a:latin typeface="+mj-lt"/>
              </a:rPr>
              <a:t>Staffed by more than 40 clinicians</a:t>
            </a:r>
            <a:br>
              <a:rPr lang="en-US" sz="2400" dirty="0">
                <a:solidFill>
                  <a:srgbClr val="002060"/>
                </a:solidFill>
                <a:latin typeface="+mj-lt"/>
              </a:rPr>
            </a:br>
            <a:r>
              <a:rPr lang="en-US" sz="2400" dirty="0">
                <a:solidFill>
                  <a:srgbClr val="002060"/>
                </a:solidFill>
                <a:latin typeface="+mj-lt"/>
              </a:rPr>
              <a:t>	Oncology Clinical Therapists</a:t>
            </a:r>
          </a:p>
          <a:p>
            <a:pPr marL="0" indent="0">
              <a:spcBef>
                <a:spcPts val="0"/>
              </a:spcBef>
              <a:spcAft>
                <a:spcPts val="800"/>
              </a:spcAft>
              <a:buClr>
                <a:schemeClr val="tx1"/>
              </a:buClr>
              <a:buFontTx/>
              <a:buNone/>
              <a:defRPr/>
            </a:pPr>
            <a:r>
              <a:rPr lang="en-US" sz="2400" dirty="0">
                <a:solidFill>
                  <a:srgbClr val="002060"/>
                </a:solidFill>
                <a:latin typeface="+mj-lt"/>
              </a:rPr>
              <a:t>	Oncology Nurse Navigators</a:t>
            </a:r>
          </a:p>
          <a:p>
            <a:pPr marL="0" indent="0">
              <a:spcBef>
                <a:spcPts val="0"/>
              </a:spcBef>
              <a:spcAft>
                <a:spcPts val="800"/>
              </a:spcAft>
              <a:buClr>
                <a:schemeClr val="tx1"/>
              </a:buClr>
              <a:buFontTx/>
              <a:buNone/>
              <a:defRPr/>
            </a:pPr>
            <a:r>
              <a:rPr lang="en-US" sz="2400" dirty="0">
                <a:solidFill>
                  <a:srgbClr val="002060"/>
                </a:solidFill>
                <a:latin typeface="+mj-lt"/>
              </a:rPr>
              <a:t>	Psychiatrist (Psycho-oncologist)</a:t>
            </a:r>
          </a:p>
          <a:p>
            <a:pPr marL="0" indent="0">
              <a:spcBef>
                <a:spcPts val="0"/>
              </a:spcBef>
              <a:spcAft>
                <a:spcPts val="800"/>
              </a:spcAft>
              <a:buClr>
                <a:schemeClr val="tx1"/>
              </a:buClr>
              <a:buFontTx/>
              <a:buNone/>
              <a:defRPr/>
            </a:pPr>
            <a:r>
              <a:rPr lang="en-US" sz="2400" dirty="0">
                <a:solidFill>
                  <a:srgbClr val="002060"/>
                </a:solidFill>
                <a:latin typeface="+mj-lt"/>
              </a:rPr>
              <a:t>	Oncology Dietician Clinical Specialist</a:t>
            </a:r>
          </a:p>
          <a:p>
            <a:pPr marL="0" indent="0">
              <a:spcBef>
                <a:spcPts val="0"/>
              </a:spcBef>
              <a:spcAft>
                <a:spcPts val="800"/>
              </a:spcAft>
              <a:buClr>
                <a:schemeClr val="tx1"/>
              </a:buClr>
              <a:buFontTx/>
              <a:buNone/>
              <a:defRPr/>
            </a:pPr>
            <a:r>
              <a:rPr lang="en-US" sz="2400" dirty="0">
                <a:solidFill>
                  <a:srgbClr val="002060"/>
                </a:solidFill>
                <a:latin typeface="+mj-lt"/>
              </a:rPr>
              <a:t>	Exercise Trainers</a:t>
            </a:r>
          </a:p>
          <a:p>
            <a:pPr marL="0" indent="0">
              <a:spcBef>
                <a:spcPts val="0"/>
              </a:spcBef>
              <a:spcAft>
                <a:spcPts val="800"/>
              </a:spcAft>
              <a:buClr>
                <a:schemeClr val="tx1"/>
              </a:buClr>
              <a:buFontTx/>
              <a:buNone/>
              <a:defRPr/>
            </a:pPr>
            <a:r>
              <a:rPr lang="en-US" sz="2400" dirty="0">
                <a:solidFill>
                  <a:srgbClr val="002060"/>
                </a:solidFill>
                <a:latin typeface="+mj-lt"/>
              </a:rPr>
              <a:t>	Contractors</a:t>
            </a:r>
          </a:p>
        </p:txBody>
      </p:sp>
      <p:pic>
        <p:nvPicPr>
          <p:cNvPr id="7172" name="Picture 2" descr="V:\Logos and Marks\LWC_logo_30thAnniversary.jpg">
            <a:extLst>
              <a:ext uri="{FF2B5EF4-FFF2-40B4-BE49-F238E27FC236}">
                <a16:creationId xmlns:a16="http://schemas.microsoft.com/office/drawing/2014/main" id="{DD648AEB-BD88-47AC-85D2-B0C47208FC6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24600" y="3657600"/>
            <a:ext cx="25161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5" descr="V:\Logos and Marks\Inova_LWC_Logo All White.png">
            <a:extLst>
              <a:ext uri="{FF2B5EF4-FFF2-40B4-BE49-F238E27FC236}">
                <a16:creationId xmlns:a16="http://schemas.microsoft.com/office/drawing/2014/main" id="{EA779109-3817-4703-826B-DE7282D487F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8438" y="182563"/>
            <a:ext cx="1858962"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5.xml.rels><?xml version="1.0" encoding="UTF-8" standalone="yes"?>
<Relationships xmlns="http://schemas.openxmlformats.org/package/2006/relationships"><Relationship Id="rId1" Type="http://schemas.openxmlformats.org/officeDocument/2006/relationships/image" Target="../media/image2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18281</TotalTime>
  <Words>2019</Words>
  <Application>Microsoft Office PowerPoint</Application>
  <PresentationFormat>On-screen Show (4:3)</PresentationFormat>
  <Paragraphs>336</Paragraphs>
  <Slides>33</Slides>
  <Notes>14</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33</vt:i4>
      </vt:variant>
    </vt:vector>
  </HeadingPairs>
  <TitlesOfParts>
    <vt:vector size="48" baseType="lpstr">
      <vt:lpstr>MS PGothic</vt:lpstr>
      <vt:lpstr>MS PGothic</vt:lpstr>
      <vt:lpstr>Arial</vt:lpstr>
      <vt:lpstr>Calibri</vt:lpstr>
      <vt:lpstr>Constantia</vt:lpstr>
      <vt:lpstr>Courier New</vt:lpstr>
      <vt:lpstr>Lucida Grande</vt:lpstr>
      <vt:lpstr>Times New Roman</vt:lpstr>
      <vt:lpstr>Wingdings 2</vt:lpstr>
      <vt:lpstr>Office Theme</vt:lpstr>
      <vt:lpstr>1_Custom Design</vt:lpstr>
      <vt:lpstr>2_Custom Design</vt:lpstr>
      <vt:lpstr>Custom Design</vt:lpstr>
      <vt:lpstr>Flow</vt:lpstr>
      <vt:lpstr>3_Office Theme</vt:lpstr>
      <vt:lpstr>National Behavioral Health Network for Tobacco &amp; Cancer Control:​  Virtual Coffee Chat </vt:lpstr>
      <vt:lpstr>PowerPoint Presentation</vt:lpstr>
      <vt:lpstr>Housekeeping</vt:lpstr>
      <vt:lpstr>Visit www.BHtheChange.org and Join Today!</vt:lpstr>
      <vt:lpstr>Agenda </vt:lpstr>
      <vt:lpstr>PowerPoint Presentation</vt:lpstr>
      <vt:lpstr>PowerPoint Presentation</vt:lpstr>
      <vt:lpstr>Inova Schar Cancer Institute</vt:lpstr>
      <vt:lpstr>A Unique Model</vt:lpstr>
      <vt:lpstr>Psychological &amp; Psychosocial Effects</vt:lpstr>
      <vt:lpstr>Assessments</vt:lpstr>
      <vt:lpstr>Interventions</vt:lpstr>
      <vt:lpstr>Counseling</vt:lpstr>
      <vt:lpstr>Groups</vt:lpstr>
      <vt:lpstr>Psychoeducational Classes</vt:lpstr>
      <vt:lpstr>Healthy Living &amp; Stress Management</vt:lpstr>
      <vt:lpstr>PowerPoint Presentation</vt:lpstr>
      <vt:lpstr>PowerPoint Presentation</vt:lpstr>
      <vt:lpstr>   </vt:lpstr>
      <vt:lpstr>PowerPoint Presentation</vt:lpstr>
      <vt:lpstr>What is my life expectancy?</vt:lpstr>
      <vt:lpstr>What is my life expectancy?</vt:lpstr>
      <vt:lpstr>PowerPoint Presentation</vt:lpstr>
      <vt:lpstr>PowerPoint Presentation</vt:lpstr>
      <vt:lpstr>PowerPoint Presentation</vt:lpstr>
      <vt:lpstr>PowerPoint Presentation</vt:lpstr>
      <vt:lpstr>Collaborative Care and Community Engagement Program</vt:lpstr>
      <vt:lpstr>Cancer and Mental Health Collaborative</vt:lpstr>
      <vt:lpstr> </vt:lpstr>
      <vt:lpstr>Thank you</vt:lpstr>
      <vt:lpstr>PowerPoint Presentation</vt:lpstr>
      <vt:lpstr>Wrap-Up &amp; Reminders </vt:lpstr>
      <vt:lpstr>THANK YOU!</vt:lpstr>
    </vt:vector>
  </TitlesOfParts>
  <Company>Juhyeonan.com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 an</dc:creator>
  <cp:lastModifiedBy>Sarah Linden</cp:lastModifiedBy>
  <cp:revision>185</cp:revision>
  <cp:lastPrinted>2018-05-01T14:35:45Z</cp:lastPrinted>
  <dcterms:created xsi:type="dcterms:W3CDTF">2013-01-26T19:27:05Z</dcterms:created>
  <dcterms:modified xsi:type="dcterms:W3CDTF">2018-09-21T17:22:07Z</dcterms:modified>
</cp:coreProperties>
</file>